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7" r:id="rId2"/>
    <p:sldId id="329" r:id="rId3"/>
    <p:sldId id="333" r:id="rId4"/>
    <p:sldId id="364" r:id="rId5"/>
    <p:sldId id="346" r:id="rId6"/>
    <p:sldId id="334" r:id="rId7"/>
    <p:sldId id="360" r:id="rId8"/>
    <p:sldId id="343" r:id="rId9"/>
    <p:sldId id="335" r:id="rId10"/>
    <p:sldId id="336" r:id="rId11"/>
    <p:sldId id="337" r:id="rId12"/>
    <p:sldId id="342" r:id="rId13"/>
    <p:sldId id="338" r:id="rId14"/>
    <p:sldId id="339" r:id="rId15"/>
    <p:sldId id="340" r:id="rId16"/>
    <p:sldId id="361" r:id="rId17"/>
    <p:sldId id="363" r:id="rId18"/>
    <p:sldId id="330" r:id="rId19"/>
    <p:sldId id="332" r:id="rId20"/>
    <p:sldId id="359" r:id="rId21"/>
    <p:sldId id="366" r:id="rId22"/>
    <p:sldId id="367" r:id="rId23"/>
    <p:sldId id="365" r:id="rId24"/>
    <p:sldId id="347" r:id="rId25"/>
    <p:sldId id="348" r:id="rId26"/>
    <p:sldId id="368" r:id="rId27"/>
    <p:sldId id="369" r:id="rId28"/>
    <p:sldId id="372" r:id="rId29"/>
    <p:sldId id="349" r:id="rId30"/>
    <p:sldId id="350" r:id="rId31"/>
    <p:sldId id="355" r:id="rId32"/>
    <p:sldId id="354" r:id="rId33"/>
    <p:sldId id="352" r:id="rId34"/>
    <p:sldId id="353" r:id="rId35"/>
    <p:sldId id="351" r:id="rId36"/>
    <p:sldId id="356" r:id="rId37"/>
    <p:sldId id="357" r:id="rId38"/>
    <p:sldId id="358" r:id="rId39"/>
    <p:sldId id="371" r:id="rId4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348" autoAdjust="0"/>
    <p:restoredTop sz="74746" autoAdjust="0"/>
  </p:normalViewPr>
  <p:slideViewPr>
    <p:cSldViewPr>
      <p:cViewPr varScale="1">
        <p:scale>
          <a:sx n="69" d="100"/>
          <a:sy n="69" d="100"/>
        </p:scale>
        <p:origin x="2304"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48885B-2BB7-44D1-A523-C7502D852AE1}" type="datetimeFigureOut">
              <a:rPr lang="nl-NL" smtClean="0"/>
              <a:t>9-10-2016</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4AAD5A-29C2-4E09-98C4-052BF05AE98A}" type="slidenum">
              <a:rPr lang="nl-NL" smtClean="0"/>
              <a:t>‹nr.›</a:t>
            </a:fld>
            <a:endParaRPr lang="nl-NL"/>
          </a:p>
        </p:txBody>
      </p:sp>
    </p:spTree>
    <p:extLst>
      <p:ext uri="{BB962C8B-B14F-4D97-AF65-F5344CB8AC3E}">
        <p14:creationId xmlns:p14="http://schemas.microsoft.com/office/powerpoint/2010/main" val="2934785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1A03C7-0066-410E-8B70-89328F157C83}" type="datetimeFigureOut">
              <a:rPr lang="nl-NL" smtClean="0"/>
              <a:t>9-10-2016</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67A1D-98E9-4560-A03A-F71F64D98B1B}" type="slidenum">
              <a:rPr lang="nl-NL" smtClean="0"/>
              <a:t>‹nr.›</a:t>
            </a:fld>
            <a:endParaRPr lang="nl-NL"/>
          </a:p>
        </p:txBody>
      </p:sp>
    </p:spTree>
    <p:extLst>
      <p:ext uri="{BB962C8B-B14F-4D97-AF65-F5344CB8AC3E}">
        <p14:creationId xmlns:p14="http://schemas.microsoft.com/office/powerpoint/2010/main" val="2232543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t>1</a:t>
            </a:fld>
            <a:endParaRPr lang="nl-NL"/>
          </a:p>
        </p:txBody>
      </p:sp>
    </p:spTree>
    <p:extLst>
      <p:ext uri="{BB962C8B-B14F-4D97-AF65-F5344CB8AC3E}">
        <p14:creationId xmlns:p14="http://schemas.microsoft.com/office/powerpoint/2010/main" val="3957901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10</a:t>
            </a:fld>
            <a:endParaRPr lang="nl-NL"/>
          </a:p>
        </p:txBody>
      </p:sp>
    </p:spTree>
    <p:extLst>
      <p:ext uri="{BB962C8B-B14F-4D97-AF65-F5344CB8AC3E}">
        <p14:creationId xmlns:p14="http://schemas.microsoft.com/office/powerpoint/2010/main" val="222207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11</a:t>
            </a:fld>
            <a:endParaRPr lang="nl-NL"/>
          </a:p>
        </p:txBody>
      </p:sp>
    </p:spTree>
    <p:extLst>
      <p:ext uri="{BB962C8B-B14F-4D97-AF65-F5344CB8AC3E}">
        <p14:creationId xmlns:p14="http://schemas.microsoft.com/office/powerpoint/2010/main" val="891486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12</a:t>
            </a:fld>
            <a:endParaRPr lang="nl-NL"/>
          </a:p>
        </p:txBody>
      </p:sp>
    </p:spTree>
    <p:extLst>
      <p:ext uri="{BB962C8B-B14F-4D97-AF65-F5344CB8AC3E}">
        <p14:creationId xmlns:p14="http://schemas.microsoft.com/office/powerpoint/2010/main" val="2461102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13</a:t>
            </a:fld>
            <a:endParaRPr lang="nl-NL"/>
          </a:p>
        </p:txBody>
      </p:sp>
    </p:spTree>
    <p:extLst>
      <p:ext uri="{BB962C8B-B14F-4D97-AF65-F5344CB8AC3E}">
        <p14:creationId xmlns:p14="http://schemas.microsoft.com/office/powerpoint/2010/main" val="3752134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14</a:t>
            </a:fld>
            <a:endParaRPr lang="nl-NL"/>
          </a:p>
        </p:txBody>
      </p:sp>
    </p:spTree>
    <p:extLst>
      <p:ext uri="{BB962C8B-B14F-4D97-AF65-F5344CB8AC3E}">
        <p14:creationId xmlns:p14="http://schemas.microsoft.com/office/powerpoint/2010/main" val="2305740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t>15</a:t>
            </a:fld>
            <a:endParaRPr lang="nl-NL"/>
          </a:p>
        </p:txBody>
      </p:sp>
    </p:spTree>
    <p:extLst>
      <p:ext uri="{BB962C8B-B14F-4D97-AF65-F5344CB8AC3E}">
        <p14:creationId xmlns:p14="http://schemas.microsoft.com/office/powerpoint/2010/main" val="818931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t>16</a:t>
            </a:fld>
            <a:endParaRPr lang="nl-NL"/>
          </a:p>
        </p:txBody>
      </p:sp>
    </p:spTree>
    <p:extLst>
      <p:ext uri="{BB962C8B-B14F-4D97-AF65-F5344CB8AC3E}">
        <p14:creationId xmlns:p14="http://schemas.microsoft.com/office/powerpoint/2010/main" val="4271988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17</a:t>
            </a:fld>
            <a:endParaRPr lang="nl-NL">
              <a:solidFill>
                <a:prstClr val="black"/>
              </a:solidFill>
            </a:endParaRPr>
          </a:p>
        </p:txBody>
      </p:sp>
    </p:spTree>
    <p:extLst>
      <p:ext uri="{BB962C8B-B14F-4D97-AF65-F5344CB8AC3E}">
        <p14:creationId xmlns:p14="http://schemas.microsoft.com/office/powerpoint/2010/main" val="1063169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18</a:t>
            </a:fld>
            <a:endParaRPr lang="nl-NL"/>
          </a:p>
        </p:txBody>
      </p:sp>
    </p:spTree>
    <p:extLst>
      <p:ext uri="{BB962C8B-B14F-4D97-AF65-F5344CB8AC3E}">
        <p14:creationId xmlns:p14="http://schemas.microsoft.com/office/powerpoint/2010/main" val="2124805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19</a:t>
            </a:fld>
            <a:endParaRPr lang="nl-NL"/>
          </a:p>
        </p:txBody>
      </p:sp>
    </p:spTree>
    <p:extLst>
      <p:ext uri="{BB962C8B-B14F-4D97-AF65-F5344CB8AC3E}">
        <p14:creationId xmlns:p14="http://schemas.microsoft.com/office/powerpoint/2010/main" val="1983452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t>2</a:t>
            </a:fld>
            <a:endParaRPr lang="nl-NL"/>
          </a:p>
        </p:txBody>
      </p:sp>
    </p:spTree>
    <p:extLst>
      <p:ext uri="{BB962C8B-B14F-4D97-AF65-F5344CB8AC3E}">
        <p14:creationId xmlns:p14="http://schemas.microsoft.com/office/powerpoint/2010/main" val="2916464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20</a:t>
            </a:fld>
            <a:endParaRPr lang="nl-NL"/>
          </a:p>
        </p:txBody>
      </p:sp>
    </p:spTree>
    <p:extLst>
      <p:ext uri="{BB962C8B-B14F-4D97-AF65-F5344CB8AC3E}">
        <p14:creationId xmlns:p14="http://schemas.microsoft.com/office/powerpoint/2010/main" val="907519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21</a:t>
            </a:fld>
            <a:endParaRPr lang="nl-NL"/>
          </a:p>
        </p:txBody>
      </p:sp>
    </p:spTree>
    <p:extLst>
      <p:ext uri="{BB962C8B-B14F-4D97-AF65-F5344CB8AC3E}">
        <p14:creationId xmlns:p14="http://schemas.microsoft.com/office/powerpoint/2010/main" val="887157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22</a:t>
            </a:fld>
            <a:endParaRPr lang="nl-NL"/>
          </a:p>
        </p:txBody>
      </p:sp>
    </p:spTree>
    <p:extLst>
      <p:ext uri="{BB962C8B-B14F-4D97-AF65-F5344CB8AC3E}">
        <p14:creationId xmlns:p14="http://schemas.microsoft.com/office/powerpoint/2010/main" val="3417447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23</a:t>
            </a:fld>
            <a:endParaRPr lang="nl-NL"/>
          </a:p>
        </p:txBody>
      </p:sp>
    </p:spTree>
    <p:extLst>
      <p:ext uri="{BB962C8B-B14F-4D97-AF65-F5344CB8AC3E}">
        <p14:creationId xmlns:p14="http://schemas.microsoft.com/office/powerpoint/2010/main" val="2478692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24</a:t>
            </a:fld>
            <a:endParaRPr lang="nl-NL"/>
          </a:p>
        </p:txBody>
      </p:sp>
    </p:spTree>
    <p:extLst>
      <p:ext uri="{BB962C8B-B14F-4D97-AF65-F5344CB8AC3E}">
        <p14:creationId xmlns:p14="http://schemas.microsoft.com/office/powerpoint/2010/main" val="1396107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25</a:t>
            </a:fld>
            <a:endParaRPr lang="nl-NL"/>
          </a:p>
        </p:txBody>
      </p:sp>
    </p:spTree>
    <p:extLst>
      <p:ext uri="{BB962C8B-B14F-4D97-AF65-F5344CB8AC3E}">
        <p14:creationId xmlns:p14="http://schemas.microsoft.com/office/powerpoint/2010/main" val="4185907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endParaRPr lang="nl-NL" sz="16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26</a:t>
            </a:fld>
            <a:endParaRPr lang="nl-NL"/>
          </a:p>
        </p:txBody>
      </p:sp>
    </p:spTree>
    <p:extLst>
      <p:ext uri="{BB962C8B-B14F-4D97-AF65-F5344CB8AC3E}">
        <p14:creationId xmlns:p14="http://schemas.microsoft.com/office/powerpoint/2010/main" val="2244420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endParaRPr lang="nl-NL" sz="16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27</a:t>
            </a:fld>
            <a:endParaRPr lang="nl-NL"/>
          </a:p>
        </p:txBody>
      </p:sp>
    </p:spTree>
    <p:extLst>
      <p:ext uri="{BB962C8B-B14F-4D97-AF65-F5344CB8AC3E}">
        <p14:creationId xmlns:p14="http://schemas.microsoft.com/office/powerpoint/2010/main" val="3158526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28</a:t>
            </a:fld>
            <a:endParaRPr lang="nl-NL"/>
          </a:p>
        </p:txBody>
      </p:sp>
    </p:spTree>
    <p:extLst>
      <p:ext uri="{BB962C8B-B14F-4D97-AF65-F5344CB8AC3E}">
        <p14:creationId xmlns:p14="http://schemas.microsoft.com/office/powerpoint/2010/main" val="1505669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29</a:t>
            </a:fld>
            <a:endParaRPr lang="nl-NL"/>
          </a:p>
        </p:txBody>
      </p:sp>
    </p:spTree>
    <p:extLst>
      <p:ext uri="{BB962C8B-B14F-4D97-AF65-F5344CB8AC3E}">
        <p14:creationId xmlns:p14="http://schemas.microsoft.com/office/powerpoint/2010/main" val="2243401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3</a:t>
            </a:fld>
            <a:endParaRPr lang="nl-NL"/>
          </a:p>
        </p:txBody>
      </p:sp>
    </p:spTree>
    <p:extLst>
      <p:ext uri="{BB962C8B-B14F-4D97-AF65-F5344CB8AC3E}">
        <p14:creationId xmlns:p14="http://schemas.microsoft.com/office/powerpoint/2010/main" val="1444680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30</a:t>
            </a:fld>
            <a:endParaRPr lang="nl-NL"/>
          </a:p>
        </p:txBody>
      </p:sp>
    </p:spTree>
    <p:extLst>
      <p:ext uri="{BB962C8B-B14F-4D97-AF65-F5344CB8AC3E}">
        <p14:creationId xmlns:p14="http://schemas.microsoft.com/office/powerpoint/2010/main" val="3067111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31</a:t>
            </a:fld>
            <a:endParaRPr lang="nl-NL"/>
          </a:p>
        </p:txBody>
      </p:sp>
    </p:spTree>
    <p:extLst>
      <p:ext uri="{BB962C8B-B14F-4D97-AF65-F5344CB8AC3E}">
        <p14:creationId xmlns:p14="http://schemas.microsoft.com/office/powerpoint/2010/main" val="3777772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32</a:t>
            </a:fld>
            <a:endParaRPr lang="nl-NL"/>
          </a:p>
        </p:txBody>
      </p:sp>
    </p:spTree>
    <p:extLst>
      <p:ext uri="{BB962C8B-B14F-4D97-AF65-F5344CB8AC3E}">
        <p14:creationId xmlns:p14="http://schemas.microsoft.com/office/powerpoint/2010/main" val="1365064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t>33</a:t>
            </a:fld>
            <a:endParaRPr lang="nl-NL"/>
          </a:p>
        </p:txBody>
      </p:sp>
    </p:spTree>
    <p:extLst>
      <p:ext uri="{BB962C8B-B14F-4D97-AF65-F5344CB8AC3E}">
        <p14:creationId xmlns:p14="http://schemas.microsoft.com/office/powerpoint/2010/main" val="32933103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35</a:t>
            </a:fld>
            <a:endParaRPr lang="nl-NL"/>
          </a:p>
        </p:txBody>
      </p:sp>
    </p:spTree>
    <p:extLst>
      <p:ext uri="{BB962C8B-B14F-4D97-AF65-F5344CB8AC3E}">
        <p14:creationId xmlns:p14="http://schemas.microsoft.com/office/powerpoint/2010/main" val="2966846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36</a:t>
            </a:fld>
            <a:endParaRPr lang="nl-NL"/>
          </a:p>
        </p:txBody>
      </p:sp>
    </p:spTree>
    <p:extLst>
      <p:ext uri="{BB962C8B-B14F-4D97-AF65-F5344CB8AC3E}">
        <p14:creationId xmlns:p14="http://schemas.microsoft.com/office/powerpoint/2010/main" val="3663985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37</a:t>
            </a:fld>
            <a:endParaRPr lang="nl-NL"/>
          </a:p>
        </p:txBody>
      </p:sp>
    </p:spTree>
    <p:extLst>
      <p:ext uri="{BB962C8B-B14F-4D97-AF65-F5344CB8AC3E}">
        <p14:creationId xmlns:p14="http://schemas.microsoft.com/office/powerpoint/2010/main" val="23860718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38</a:t>
            </a:fld>
            <a:endParaRPr lang="nl-NL"/>
          </a:p>
        </p:txBody>
      </p:sp>
    </p:spTree>
    <p:extLst>
      <p:ext uri="{BB962C8B-B14F-4D97-AF65-F5344CB8AC3E}">
        <p14:creationId xmlns:p14="http://schemas.microsoft.com/office/powerpoint/2010/main" val="4068408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39</a:t>
            </a:fld>
            <a:endParaRPr lang="nl-NL"/>
          </a:p>
        </p:txBody>
      </p:sp>
    </p:spTree>
    <p:extLst>
      <p:ext uri="{BB962C8B-B14F-4D97-AF65-F5344CB8AC3E}">
        <p14:creationId xmlns:p14="http://schemas.microsoft.com/office/powerpoint/2010/main" val="2049520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a:p>
            <a:endParaRPr lang="nl-NL" baseline="0" dirty="0" smtClean="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4</a:t>
            </a:fld>
            <a:endParaRPr lang="nl-NL">
              <a:solidFill>
                <a:prstClr val="black"/>
              </a:solidFill>
            </a:endParaRPr>
          </a:p>
        </p:txBody>
      </p:sp>
    </p:spTree>
    <p:extLst>
      <p:ext uri="{BB962C8B-B14F-4D97-AF65-F5344CB8AC3E}">
        <p14:creationId xmlns:p14="http://schemas.microsoft.com/office/powerpoint/2010/main" val="260166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5</a:t>
            </a:fld>
            <a:endParaRPr lang="nl-NL"/>
          </a:p>
        </p:txBody>
      </p:sp>
    </p:spTree>
    <p:extLst>
      <p:ext uri="{BB962C8B-B14F-4D97-AF65-F5344CB8AC3E}">
        <p14:creationId xmlns:p14="http://schemas.microsoft.com/office/powerpoint/2010/main" val="3906880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6</a:t>
            </a:fld>
            <a:endParaRPr lang="nl-NL"/>
          </a:p>
        </p:txBody>
      </p:sp>
    </p:spTree>
    <p:extLst>
      <p:ext uri="{BB962C8B-B14F-4D97-AF65-F5344CB8AC3E}">
        <p14:creationId xmlns:p14="http://schemas.microsoft.com/office/powerpoint/2010/main" val="1322136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7</a:t>
            </a:fld>
            <a:endParaRPr lang="nl-NL"/>
          </a:p>
        </p:txBody>
      </p:sp>
    </p:spTree>
    <p:extLst>
      <p:ext uri="{BB962C8B-B14F-4D97-AF65-F5344CB8AC3E}">
        <p14:creationId xmlns:p14="http://schemas.microsoft.com/office/powerpoint/2010/main" val="3462507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8</a:t>
            </a:fld>
            <a:endParaRPr lang="nl-NL"/>
          </a:p>
        </p:txBody>
      </p:sp>
    </p:spTree>
    <p:extLst>
      <p:ext uri="{BB962C8B-B14F-4D97-AF65-F5344CB8AC3E}">
        <p14:creationId xmlns:p14="http://schemas.microsoft.com/office/powerpoint/2010/main" val="1665203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9</a:t>
            </a:fld>
            <a:endParaRPr lang="nl-NL"/>
          </a:p>
        </p:txBody>
      </p:sp>
    </p:spTree>
    <p:extLst>
      <p:ext uri="{BB962C8B-B14F-4D97-AF65-F5344CB8AC3E}">
        <p14:creationId xmlns:p14="http://schemas.microsoft.com/office/powerpoint/2010/main" val="3539692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6CE73BE8-D9A2-45E5-BCB5-61077E2A4C9B}" type="datetimeFigureOut">
              <a:rPr lang="nl-NL" smtClean="0"/>
              <a:t>9-10-2016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971975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CE73BE8-D9A2-45E5-BCB5-61077E2A4C9B}" type="datetimeFigureOut">
              <a:rPr lang="nl-NL" smtClean="0"/>
              <a:t>9-10-2016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58103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CE73BE8-D9A2-45E5-BCB5-61077E2A4C9B}" type="datetimeFigureOut">
              <a:rPr lang="nl-NL" smtClean="0"/>
              <a:t>9-10-2016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3590636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CE73BE8-D9A2-45E5-BCB5-61077E2A4C9B}" type="datetimeFigureOut">
              <a:rPr lang="nl-NL" smtClean="0"/>
              <a:t>9-10-2016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102297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CE73BE8-D9A2-45E5-BCB5-61077E2A4C9B}" type="datetimeFigureOut">
              <a:rPr lang="nl-NL" smtClean="0"/>
              <a:t>9-10-2016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275234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CE73BE8-D9A2-45E5-BCB5-61077E2A4C9B}" type="datetimeFigureOut">
              <a:rPr lang="nl-NL" smtClean="0"/>
              <a:t>9-10-2016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1578501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CE73BE8-D9A2-45E5-BCB5-61077E2A4C9B}" type="datetimeFigureOut">
              <a:rPr lang="nl-NL" smtClean="0"/>
              <a:t>9-10-2016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490577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CE73BE8-D9A2-45E5-BCB5-61077E2A4C9B}" type="datetimeFigureOut">
              <a:rPr lang="nl-NL" smtClean="0"/>
              <a:t>9-10-2016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2473468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CE73BE8-D9A2-45E5-BCB5-61077E2A4C9B}" type="datetimeFigureOut">
              <a:rPr lang="nl-NL" smtClean="0"/>
              <a:t>9-10-2016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335328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CE73BE8-D9A2-45E5-BCB5-61077E2A4C9B}" type="datetimeFigureOut">
              <a:rPr lang="nl-NL" smtClean="0"/>
              <a:t>9-10-2016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3667525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CE73BE8-D9A2-45E5-BCB5-61077E2A4C9B}" type="datetimeFigureOut">
              <a:rPr lang="nl-NL" smtClean="0"/>
              <a:t>9-10-2016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1449468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73BE8-D9A2-45E5-BCB5-61077E2A4C9B}" type="datetimeFigureOut">
              <a:rPr lang="nl-NL" smtClean="0"/>
              <a:t>9-10-2016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F55460-62E7-4039-A20C-97F98A8F5B15}" type="slidenum">
              <a:rPr lang="nl-NL" smtClean="0"/>
              <a:t>‹nr.›</a:t>
            </a:fld>
            <a:endParaRPr lang="nl-NL"/>
          </a:p>
        </p:txBody>
      </p:sp>
    </p:spTree>
    <p:extLst>
      <p:ext uri="{BB962C8B-B14F-4D97-AF65-F5344CB8AC3E}">
        <p14:creationId xmlns:p14="http://schemas.microsoft.com/office/powerpoint/2010/main" val="2951555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07504" y="6118937"/>
            <a:ext cx="2160240" cy="707886"/>
          </a:xfrm>
          <a:prstGeom prst="rect">
            <a:avLst/>
          </a:prstGeom>
          <a:noFill/>
          <a:ln w="12700">
            <a:noFill/>
          </a:ln>
        </p:spPr>
        <p:txBody>
          <a:bodyPr wrap="square" rtlCol="0">
            <a:spAutoFit/>
          </a:bodyPr>
          <a:lstStyle/>
          <a:p>
            <a:r>
              <a:rPr lang="nl-NL" sz="2000" dirty="0" smtClean="0">
                <a:latin typeface="Verdana" pitchFamily="34" charset="0"/>
                <a:ea typeface="Verdana" pitchFamily="34" charset="0"/>
                <a:cs typeface="Verdana" pitchFamily="34" charset="0"/>
              </a:rPr>
              <a:t>8 oktober 2016</a:t>
            </a:r>
          </a:p>
          <a:p>
            <a:r>
              <a:rPr lang="nl-NL" sz="2000" dirty="0" smtClean="0">
                <a:latin typeface="Verdana" pitchFamily="34" charset="0"/>
                <a:ea typeface="Verdana" pitchFamily="34" charset="0"/>
                <a:cs typeface="Verdana" pitchFamily="34" charset="0"/>
              </a:rPr>
              <a:t>Garderen</a:t>
            </a:r>
            <a:endParaRPr lang="nl-NL" sz="2000" dirty="0">
              <a:latin typeface="Verdana" pitchFamily="34" charset="0"/>
              <a:ea typeface="Verdana" pitchFamily="34" charset="0"/>
              <a:cs typeface="Verdana" pitchFamily="34" charset="0"/>
            </a:endParaRPr>
          </a:p>
        </p:txBody>
      </p:sp>
      <p:sp>
        <p:nvSpPr>
          <p:cNvPr id="3" name="Tekstvak 2"/>
          <p:cNvSpPr txBox="1"/>
          <p:nvPr/>
        </p:nvSpPr>
        <p:spPr>
          <a:xfrm>
            <a:off x="-306288" y="196458"/>
            <a:ext cx="9036496" cy="861774"/>
          </a:xfrm>
          <a:prstGeom prst="rect">
            <a:avLst/>
          </a:prstGeom>
          <a:noFill/>
        </p:spPr>
        <p:txBody>
          <a:bodyPr wrap="square" rtlCol="0">
            <a:spAutoFit/>
          </a:bodyPr>
          <a:lstStyle/>
          <a:p>
            <a:pPr algn="ctr"/>
            <a:r>
              <a:rPr lang="nl-NL" sz="5000" b="1" dirty="0" smtClean="0">
                <a:solidFill>
                  <a:srgbClr val="002060"/>
                </a:solidFill>
                <a:latin typeface="Verdana" pitchFamily="34" charset="0"/>
                <a:ea typeface="Verdana" pitchFamily="34" charset="0"/>
                <a:cs typeface="Verdana" pitchFamily="34" charset="0"/>
              </a:rPr>
              <a:t>de hogepriester</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1249629"/>
            <a:ext cx="2880320" cy="3840821"/>
          </a:xfrm>
          <a:prstGeom prst="rect">
            <a:avLst/>
          </a:prstGeom>
        </p:spPr>
      </p:pic>
      <p:sp>
        <p:nvSpPr>
          <p:cNvPr id="7" name="Tekstvak 6"/>
          <p:cNvSpPr txBox="1"/>
          <p:nvPr/>
        </p:nvSpPr>
        <p:spPr>
          <a:xfrm>
            <a:off x="-108520" y="5281847"/>
            <a:ext cx="9036496" cy="646331"/>
          </a:xfrm>
          <a:prstGeom prst="rect">
            <a:avLst/>
          </a:prstGeom>
          <a:noFill/>
        </p:spPr>
        <p:txBody>
          <a:bodyPr wrap="square" rtlCol="0">
            <a:spAutoFit/>
          </a:bodyPr>
          <a:lstStyle/>
          <a:p>
            <a:pPr algn="ctr"/>
            <a:r>
              <a:rPr lang="nl-NL" sz="3600" b="1" dirty="0" smtClean="0">
                <a:solidFill>
                  <a:srgbClr val="002060"/>
                </a:solidFill>
                <a:latin typeface="Verdana" pitchFamily="34" charset="0"/>
                <a:ea typeface="Verdana" pitchFamily="34" charset="0"/>
                <a:cs typeface="Verdana" pitchFamily="34" charset="0"/>
              </a:rPr>
              <a:t>achter het voorhangsel</a:t>
            </a:r>
          </a:p>
        </p:txBody>
      </p:sp>
    </p:spTree>
    <p:extLst>
      <p:ext uri="{BB962C8B-B14F-4D97-AF65-F5344CB8AC3E}">
        <p14:creationId xmlns:p14="http://schemas.microsoft.com/office/powerpoint/2010/main" val="655014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ijdelijke aanduiding voor inhoud 2"/>
          <p:cNvSpPr txBox="1">
            <a:spLocks/>
          </p:cNvSpPr>
          <p:nvPr/>
        </p:nvSpPr>
        <p:spPr>
          <a:xfrm>
            <a:off x="304800" y="548680"/>
            <a:ext cx="8675143" cy="4752528"/>
          </a:xfrm>
          <a:prstGeom prst="rect">
            <a:avLst/>
          </a:prstGeom>
          <a:noFill/>
          <a:ln w="12700">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b="1" dirty="0" smtClean="0"/>
              <a:t>Leviticus 16</a:t>
            </a:r>
          </a:p>
          <a:p>
            <a:pPr marL="0" indent="0">
              <a:buNone/>
            </a:pPr>
            <a:r>
              <a:rPr lang="nl-NL" dirty="0"/>
              <a:t>5 En </a:t>
            </a:r>
            <a:r>
              <a:rPr lang="nl-NL" dirty="0" smtClean="0"/>
              <a:t>van </a:t>
            </a:r>
            <a:r>
              <a:rPr lang="nl-NL" dirty="0"/>
              <a:t>de vergadering </a:t>
            </a:r>
            <a:r>
              <a:rPr lang="nl-NL" u="sng" dirty="0" smtClean="0"/>
              <a:t>van de kinderen van Israël</a:t>
            </a:r>
            <a:r>
              <a:rPr lang="nl-NL" dirty="0" smtClean="0"/>
              <a:t> </a:t>
            </a:r>
            <a:r>
              <a:rPr lang="nl-NL" dirty="0"/>
              <a:t>zal hij nemen twee geitenbokken </a:t>
            </a:r>
            <a:r>
              <a:rPr lang="nl-NL" dirty="0" smtClean="0"/>
              <a:t>tot zondoffer</a:t>
            </a:r>
            <a:r>
              <a:rPr lang="nl-NL" dirty="0"/>
              <a:t>, en een ram ten brandoffer.</a:t>
            </a:r>
          </a:p>
          <a:p>
            <a:pPr marL="0" indent="0">
              <a:buNone/>
            </a:pPr>
            <a:r>
              <a:rPr lang="nl-NL" dirty="0" smtClean="0"/>
              <a:t>(…)</a:t>
            </a:r>
            <a:endParaRPr lang="nl-NL" dirty="0"/>
          </a:p>
          <a:p>
            <a:pPr marL="0" indent="0">
              <a:buNone/>
            </a:pPr>
            <a:r>
              <a:rPr lang="nl-NL" dirty="0"/>
              <a:t>7 Hij zal ook beide bokken nemen, en hij zal die stellen voor het aangezicht </a:t>
            </a:r>
            <a:r>
              <a:rPr lang="nl-NL" dirty="0" smtClean="0"/>
              <a:t>van JAHWEH, in </a:t>
            </a:r>
            <a:r>
              <a:rPr lang="nl-NL" dirty="0"/>
              <a:t>de deur van de tent </a:t>
            </a:r>
            <a:r>
              <a:rPr lang="nl-NL" dirty="0" smtClean="0"/>
              <a:t>van de </a:t>
            </a:r>
            <a:r>
              <a:rPr lang="nl-NL" dirty="0"/>
              <a:t>samenkomst</a:t>
            </a:r>
            <a:r>
              <a:rPr lang="nl-NL" dirty="0" smtClean="0"/>
              <a:t>.</a:t>
            </a:r>
            <a:endParaRPr lang="nl-NL" dirty="0"/>
          </a:p>
        </p:txBody>
      </p:sp>
    </p:spTree>
    <p:extLst>
      <p:ext uri="{BB962C8B-B14F-4D97-AF65-F5344CB8AC3E}">
        <p14:creationId xmlns:p14="http://schemas.microsoft.com/office/powerpoint/2010/main" val="278646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ijdelijke aanduiding voor inhoud 2"/>
          <p:cNvSpPr txBox="1">
            <a:spLocks/>
          </p:cNvSpPr>
          <p:nvPr/>
        </p:nvSpPr>
        <p:spPr>
          <a:xfrm>
            <a:off x="152400" y="476672"/>
            <a:ext cx="8991600" cy="4968552"/>
          </a:xfrm>
          <a:prstGeom prst="rect">
            <a:avLst/>
          </a:prstGeom>
          <a:noFill/>
          <a:ln w="12700">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b="1" dirty="0" smtClean="0"/>
              <a:t>Leviticus 16</a:t>
            </a:r>
          </a:p>
          <a:p>
            <a:pPr marL="0" indent="0">
              <a:buNone/>
            </a:pPr>
            <a:r>
              <a:rPr lang="nl-NL" dirty="0"/>
              <a:t>8 En </a:t>
            </a:r>
            <a:r>
              <a:rPr lang="nl-NL" dirty="0" err="1"/>
              <a:t>Aäron</a:t>
            </a:r>
            <a:r>
              <a:rPr lang="nl-NL" dirty="0"/>
              <a:t> zal de loten over die twee bokken werpen: </a:t>
            </a:r>
            <a:r>
              <a:rPr lang="nl-NL" dirty="0" smtClean="0"/>
              <a:t>één </a:t>
            </a:r>
            <a:r>
              <a:rPr lang="nl-NL" dirty="0"/>
              <a:t>lot voor </a:t>
            </a:r>
            <a:r>
              <a:rPr lang="nl-NL" dirty="0" smtClean="0"/>
              <a:t>JAWHEH, </a:t>
            </a:r>
            <a:r>
              <a:rPr lang="nl-NL" dirty="0"/>
              <a:t>en </a:t>
            </a:r>
            <a:r>
              <a:rPr lang="nl-NL" dirty="0" smtClean="0"/>
              <a:t>één </a:t>
            </a:r>
            <a:r>
              <a:rPr lang="nl-NL" dirty="0"/>
              <a:t>lot voor </a:t>
            </a:r>
            <a:r>
              <a:rPr lang="nl-NL" dirty="0" smtClean="0"/>
              <a:t>de weggaande </a:t>
            </a:r>
            <a:r>
              <a:rPr lang="nl-NL" dirty="0"/>
              <a:t>bok</a:t>
            </a:r>
            <a:r>
              <a:rPr lang="nl-NL" dirty="0" smtClean="0"/>
              <a:t>.</a:t>
            </a:r>
            <a:endParaRPr lang="nl-NL" dirty="0"/>
          </a:p>
          <a:p>
            <a:pPr marL="0" indent="0">
              <a:buNone/>
            </a:pPr>
            <a:r>
              <a:rPr lang="nl-NL" dirty="0"/>
              <a:t>9 Dan zal </a:t>
            </a:r>
            <a:r>
              <a:rPr lang="nl-NL" dirty="0" err="1"/>
              <a:t>Aäron</a:t>
            </a:r>
            <a:r>
              <a:rPr lang="nl-NL" dirty="0"/>
              <a:t> </a:t>
            </a:r>
            <a:r>
              <a:rPr lang="nl-NL" dirty="0" smtClean="0"/>
              <a:t>de </a:t>
            </a:r>
            <a:r>
              <a:rPr lang="nl-NL" dirty="0"/>
              <a:t>bok, op </a:t>
            </a:r>
            <a:r>
              <a:rPr lang="nl-NL" dirty="0" smtClean="0"/>
              <a:t>welke </a:t>
            </a:r>
            <a:r>
              <a:rPr lang="nl-NL" dirty="0"/>
              <a:t>het lot voor </a:t>
            </a:r>
            <a:r>
              <a:rPr lang="nl-NL" dirty="0" smtClean="0"/>
              <a:t>JAHWEH </a:t>
            </a:r>
            <a:r>
              <a:rPr lang="nl-NL" dirty="0"/>
              <a:t>zal gekomen zijn, toebrengen, en zal hem </a:t>
            </a:r>
            <a:r>
              <a:rPr lang="nl-NL" dirty="0" smtClean="0"/>
              <a:t>tot </a:t>
            </a:r>
            <a:r>
              <a:rPr lang="nl-NL" dirty="0"/>
              <a:t>zondoffer maken</a:t>
            </a:r>
            <a:r>
              <a:rPr lang="nl-NL" dirty="0" smtClean="0"/>
              <a:t>.</a:t>
            </a:r>
          </a:p>
          <a:p>
            <a:pPr marL="0" indent="0">
              <a:buNone/>
            </a:pPr>
            <a:r>
              <a:rPr lang="nl-NL" dirty="0" smtClean="0"/>
              <a:t>(…)</a:t>
            </a:r>
          </a:p>
          <a:p>
            <a:pPr marL="0" indent="0">
              <a:buNone/>
            </a:pPr>
            <a:endParaRPr lang="nl-NL" dirty="0"/>
          </a:p>
        </p:txBody>
      </p:sp>
    </p:spTree>
    <p:extLst>
      <p:ext uri="{BB962C8B-B14F-4D97-AF65-F5344CB8AC3E}">
        <p14:creationId xmlns:p14="http://schemas.microsoft.com/office/powerpoint/2010/main" val="74485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ijdelijke aanduiding voor inhoud 2"/>
          <p:cNvSpPr txBox="1">
            <a:spLocks/>
          </p:cNvSpPr>
          <p:nvPr/>
        </p:nvSpPr>
        <p:spPr>
          <a:xfrm>
            <a:off x="180822" y="260648"/>
            <a:ext cx="8675143" cy="6120680"/>
          </a:xfrm>
          <a:prstGeom prst="rect">
            <a:avLst/>
          </a:prstGeom>
          <a:noFill/>
          <a:ln w="12700">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b="1" dirty="0" smtClean="0"/>
              <a:t>Leviticus 6</a:t>
            </a:r>
          </a:p>
          <a:p>
            <a:pPr marL="0" indent="0">
              <a:buNone/>
            </a:pPr>
            <a:r>
              <a:rPr lang="nl-NL" dirty="0" smtClean="0"/>
              <a:t>15 </a:t>
            </a:r>
            <a:r>
              <a:rPr lang="nl-NL" dirty="0"/>
              <a:t>Daarna zal hij den bok </a:t>
            </a:r>
            <a:r>
              <a:rPr lang="nl-NL" dirty="0" smtClean="0"/>
              <a:t>van het zondoffer, </a:t>
            </a:r>
            <a:r>
              <a:rPr lang="nl-NL" dirty="0"/>
              <a:t>die voor het volk zal zijn, slachten, en zal zijn bloed tot binnen in den voorhang dragen, en zal met zijn bloed doen, gelijk als hij met het bloed van den </a:t>
            </a:r>
            <a:endParaRPr lang="nl-NL" dirty="0" smtClean="0"/>
          </a:p>
          <a:p>
            <a:pPr marL="0" indent="0">
              <a:buNone/>
            </a:pPr>
            <a:r>
              <a:rPr lang="nl-NL" dirty="0" smtClean="0"/>
              <a:t>stier </a:t>
            </a:r>
            <a:r>
              <a:rPr lang="nl-NL" dirty="0"/>
              <a:t>gedaan </a:t>
            </a:r>
            <a:r>
              <a:rPr lang="nl-NL" dirty="0" smtClean="0"/>
              <a:t>heeft,</a:t>
            </a:r>
          </a:p>
          <a:p>
            <a:pPr marL="0" indent="0">
              <a:buNone/>
            </a:pPr>
            <a:r>
              <a:rPr lang="nl-NL" dirty="0" smtClean="0"/>
              <a:t>en zal dat sprengen</a:t>
            </a:r>
          </a:p>
          <a:p>
            <a:pPr marL="0" indent="0">
              <a:buNone/>
            </a:pPr>
            <a:r>
              <a:rPr lang="nl-NL" dirty="0" smtClean="0"/>
              <a:t>op het verzoendeksel,</a:t>
            </a:r>
          </a:p>
          <a:p>
            <a:pPr marL="0" indent="0">
              <a:buNone/>
            </a:pPr>
            <a:r>
              <a:rPr lang="nl-NL" dirty="0" smtClean="0"/>
              <a:t>en voor het </a:t>
            </a:r>
          </a:p>
          <a:p>
            <a:pPr marL="0" indent="0">
              <a:buNone/>
            </a:pPr>
            <a:r>
              <a:rPr lang="nl-NL" dirty="0" smtClean="0"/>
              <a:t>verzoendeksel.</a:t>
            </a:r>
          </a:p>
          <a:p>
            <a:pPr marL="0" indent="0">
              <a:buNone/>
            </a:pP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3537012"/>
            <a:ext cx="4427984" cy="3320988"/>
          </a:xfrm>
          <a:prstGeom prst="rect">
            <a:avLst/>
          </a:prstGeom>
        </p:spPr>
      </p:pic>
    </p:spTree>
    <p:extLst>
      <p:ext uri="{BB962C8B-B14F-4D97-AF65-F5344CB8AC3E}">
        <p14:creationId xmlns:p14="http://schemas.microsoft.com/office/powerpoint/2010/main" val="13477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7504" y="404664"/>
            <a:ext cx="8822743" cy="6264696"/>
          </a:xfrm>
        </p:spPr>
        <p:txBody>
          <a:bodyPr>
            <a:normAutofit lnSpcReduction="10000"/>
          </a:bodyPr>
          <a:lstStyle/>
          <a:p>
            <a:pPr marL="0" indent="0">
              <a:buNone/>
            </a:pPr>
            <a:r>
              <a:rPr lang="nl-NL" sz="4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Grote verzoendag</a:t>
            </a:r>
          </a:p>
          <a:p>
            <a:pPr marL="0" indent="0">
              <a:buNone/>
            </a:pP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nl-NL"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Éénmaal</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(per jaar) kwam de hogepriester in het heilige der heiligen, 3 keer:</a:t>
            </a:r>
          </a:p>
          <a:p>
            <a:pPr marL="0" indent="0">
              <a:buNone/>
            </a:pPr>
            <a:endPar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514350" indent="-514350">
              <a:buFont typeface="+mj-lt"/>
              <a:buAutoNum type="arabicPeriod"/>
            </a:pPr>
            <a:r>
              <a:rPr lang="nl-NL"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Met het bloed van een stier om verzoening te doen voor zichzelf en zijn huis (Lev.16:3 en 6).</a:t>
            </a:r>
          </a:p>
          <a:p>
            <a:pPr marL="514350" indent="-514350">
              <a:buFont typeface="+mj-lt"/>
              <a:buAutoNum type="arabicPeriod"/>
            </a:pPr>
            <a:r>
              <a:rPr lang="nl-NL"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Met het bloed van de eerste bok (Lev.16:5, 7-9).</a:t>
            </a:r>
          </a:p>
          <a:p>
            <a:pPr marL="514350" indent="-514350">
              <a:buFont typeface="+mj-lt"/>
              <a:buAutoNum type="arabicPeriod"/>
            </a:pP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Met een wierookvat met reukwerk (Lev.16:12-13)</a:t>
            </a:r>
            <a:endParaRPr lang="nl-NL"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357991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ijdelijke aanduiding voor inhoud 2"/>
          <p:cNvSpPr txBox="1">
            <a:spLocks/>
          </p:cNvSpPr>
          <p:nvPr/>
        </p:nvSpPr>
        <p:spPr>
          <a:xfrm>
            <a:off x="304800" y="692696"/>
            <a:ext cx="8675143" cy="3240360"/>
          </a:xfrm>
          <a:prstGeom prst="rect">
            <a:avLst/>
          </a:prstGeom>
          <a:noFill/>
          <a:ln w="12700">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b="1" dirty="0" smtClean="0"/>
              <a:t>Leviticus 16</a:t>
            </a:r>
          </a:p>
          <a:p>
            <a:pPr marL="0" indent="0">
              <a:buNone/>
            </a:pPr>
            <a:r>
              <a:rPr lang="nl-NL" dirty="0"/>
              <a:t>12 Hij zal ook een wierookvat vol vurige kolen nemen van het altaar, van voor het aangezicht </a:t>
            </a:r>
            <a:r>
              <a:rPr lang="nl-NL" dirty="0" smtClean="0"/>
              <a:t>van JAHWEH, </a:t>
            </a:r>
            <a:r>
              <a:rPr lang="nl-NL" dirty="0"/>
              <a:t>en zijn handen vol </a:t>
            </a:r>
            <a:r>
              <a:rPr lang="nl-NL" dirty="0" smtClean="0"/>
              <a:t>wierook </a:t>
            </a:r>
            <a:r>
              <a:rPr lang="nl-NL" dirty="0"/>
              <a:t>van </a:t>
            </a:r>
            <a:r>
              <a:rPr lang="nl-NL" dirty="0" smtClean="0"/>
              <a:t>dunne specerijen</a:t>
            </a:r>
            <a:r>
              <a:rPr lang="nl-NL" dirty="0"/>
              <a:t>, </a:t>
            </a:r>
            <a:r>
              <a:rPr lang="nl-NL" dirty="0" smtClean="0"/>
              <a:t>en </a:t>
            </a:r>
            <a:r>
              <a:rPr lang="nl-NL" dirty="0"/>
              <a:t>hij zal het binnen </a:t>
            </a:r>
            <a:r>
              <a:rPr lang="nl-NL" dirty="0" smtClean="0"/>
              <a:t>de voorhang </a:t>
            </a:r>
            <a:r>
              <a:rPr lang="nl-NL" dirty="0"/>
              <a:t>dragen</a:t>
            </a:r>
            <a:r>
              <a:rPr lang="nl-NL" dirty="0" smtClean="0"/>
              <a:t>.</a:t>
            </a:r>
            <a:endParaRPr lang="nl-NL" dirty="0"/>
          </a:p>
        </p:txBody>
      </p:sp>
    </p:spTree>
    <p:extLst>
      <p:ext uri="{BB962C8B-B14F-4D97-AF65-F5344CB8AC3E}">
        <p14:creationId xmlns:p14="http://schemas.microsoft.com/office/powerpoint/2010/main" val="311623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stretch>
            <a:fillRect/>
          </a:stretch>
        </p:blipFill>
        <p:spPr>
          <a:xfrm>
            <a:off x="5006342" y="924605"/>
            <a:ext cx="4137658" cy="5522723"/>
          </a:xfrm>
          <a:prstGeom prst="rect">
            <a:avLst/>
          </a:prstGeom>
        </p:spPr>
      </p:pic>
      <p:sp>
        <p:nvSpPr>
          <p:cNvPr id="2" name="Rechthoek 1"/>
          <p:cNvSpPr/>
          <p:nvPr/>
        </p:nvSpPr>
        <p:spPr>
          <a:xfrm>
            <a:off x="179605" y="924605"/>
            <a:ext cx="4824536" cy="5509200"/>
          </a:xfrm>
          <a:prstGeom prst="rect">
            <a:avLst/>
          </a:prstGeom>
          <a:ln w="12700">
            <a:solidFill>
              <a:schemeClr val="tx1"/>
            </a:solidFill>
          </a:ln>
        </p:spPr>
        <p:txBody>
          <a:bodyPr wrap="square">
            <a:spAutoFit/>
          </a:bodyPr>
          <a:lstStyle/>
          <a:p>
            <a:pPr lvl="0"/>
            <a:r>
              <a:rPr lang="nl-NL" sz="32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Leviticus 16</a:t>
            </a:r>
          </a:p>
          <a:p>
            <a:pPr lvl="0"/>
            <a:r>
              <a:rPr lang="nl-NL" sz="3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13 </a:t>
            </a:r>
            <a:r>
              <a:rPr lang="nl-NL" sz="3200" dirty="0">
                <a:solidFill>
                  <a:prstClr val="black"/>
                </a:solidFill>
                <a:latin typeface="Verdana" panose="020B0604030504040204" pitchFamily="34" charset="0"/>
                <a:ea typeface="Verdana" panose="020B0604030504040204" pitchFamily="34" charset="0"/>
                <a:cs typeface="Verdana" panose="020B0604030504040204" pitchFamily="34" charset="0"/>
              </a:rPr>
              <a:t>En hij zal dat wierook op het vuur leggen, voor het aangezicht van JAHWEH, opdat de </a:t>
            </a:r>
            <a:r>
              <a:rPr lang="nl-NL" sz="3200" u="sng" dirty="0">
                <a:solidFill>
                  <a:prstClr val="black"/>
                </a:solidFill>
                <a:latin typeface="Verdana" panose="020B0604030504040204" pitchFamily="34" charset="0"/>
                <a:ea typeface="Verdana" panose="020B0604030504040204" pitchFamily="34" charset="0"/>
                <a:cs typeface="Verdana" panose="020B0604030504040204" pitchFamily="34" charset="0"/>
              </a:rPr>
              <a:t>nevel</a:t>
            </a:r>
            <a:r>
              <a:rPr lang="nl-NL" sz="3200" dirty="0">
                <a:solidFill>
                  <a:prstClr val="black"/>
                </a:solidFill>
                <a:latin typeface="Verdana" panose="020B0604030504040204" pitchFamily="34" charset="0"/>
                <a:ea typeface="Verdana" panose="020B0604030504040204" pitchFamily="34" charset="0"/>
                <a:cs typeface="Verdana" panose="020B0604030504040204" pitchFamily="34" charset="0"/>
              </a:rPr>
              <a:t> van de wierook het verzoendeksel, </a:t>
            </a:r>
            <a:r>
              <a:rPr lang="nl-NL" sz="3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die </a:t>
            </a:r>
            <a:r>
              <a:rPr lang="nl-NL" sz="3200" dirty="0">
                <a:solidFill>
                  <a:prstClr val="black"/>
                </a:solidFill>
                <a:latin typeface="Verdana" panose="020B0604030504040204" pitchFamily="34" charset="0"/>
                <a:ea typeface="Verdana" panose="020B0604030504040204" pitchFamily="34" charset="0"/>
                <a:cs typeface="Verdana" panose="020B0604030504040204" pitchFamily="34" charset="0"/>
              </a:rPr>
              <a:t>op de getuigenis is, bedekt, en dat hij niet sterft.</a:t>
            </a:r>
          </a:p>
        </p:txBody>
      </p:sp>
    </p:spTree>
    <p:extLst>
      <p:ext uri="{BB962C8B-B14F-4D97-AF65-F5344CB8AC3E}">
        <p14:creationId xmlns:p14="http://schemas.microsoft.com/office/powerpoint/2010/main" val="2207438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79605" y="836712"/>
            <a:ext cx="8568860" cy="4031873"/>
          </a:xfrm>
          <a:prstGeom prst="rect">
            <a:avLst/>
          </a:prstGeom>
          <a:ln w="12700">
            <a:solidFill>
              <a:schemeClr val="tx1"/>
            </a:solidFill>
          </a:ln>
        </p:spPr>
        <p:txBody>
          <a:bodyPr wrap="square">
            <a:spAutoFit/>
          </a:bodyPr>
          <a:lstStyle/>
          <a:p>
            <a:pPr lvl="0"/>
            <a:r>
              <a:rPr lang="nl-NL" sz="32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Leviticus 16</a:t>
            </a:r>
          </a:p>
          <a:p>
            <a:pPr lvl="0"/>
            <a:r>
              <a:rPr lang="nl-NL" sz="3200" dirty="0">
                <a:solidFill>
                  <a:prstClr val="black"/>
                </a:solidFill>
                <a:latin typeface="Verdana" panose="020B0604030504040204" pitchFamily="34" charset="0"/>
                <a:ea typeface="Verdana" panose="020B0604030504040204" pitchFamily="34" charset="0"/>
                <a:cs typeface="Verdana" panose="020B0604030504040204" pitchFamily="34" charset="0"/>
              </a:rPr>
              <a:t>2 </a:t>
            </a:r>
            <a:r>
              <a:rPr lang="nl-NL" sz="3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JAHWEH dan </a:t>
            </a:r>
            <a:r>
              <a:rPr lang="nl-NL" sz="3200" dirty="0" err="1">
                <a:solidFill>
                  <a:prstClr val="black"/>
                </a:solidFill>
                <a:latin typeface="Verdana" panose="020B0604030504040204" pitchFamily="34" charset="0"/>
                <a:ea typeface="Verdana" panose="020B0604030504040204" pitchFamily="34" charset="0"/>
                <a:cs typeface="Verdana" panose="020B0604030504040204" pitchFamily="34" charset="0"/>
              </a:rPr>
              <a:t>zeide</a:t>
            </a:r>
            <a:r>
              <a:rPr lang="nl-NL" sz="3200" dirty="0">
                <a:solidFill>
                  <a:prstClr val="black"/>
                </a:solidFill>
                <a:latin typeface="Verdana" panose="020B0604030504040204" pitchFamily="34" charset="0"/>
                <a:ea typeface="Verdana" panose="020B0604030504040204" pitchFamily="34" charset="0"/>
                <a:cs typeface="Verdana" panose="020B0604030504040204" pitchFamily="34" charset="0"/>
              </a:rPr>
              <a:t> tot Mozes: Spreek tot uw broeder </a:t>
            </a:r>
            <a:r>
              <a:rPr lang="nl-NL" sz="3200" dirty="0" err="1">
                <a:solidFill>
                  <a:prstClr val="black"/>
                </a:solidFill>
                <a:latin typeface="Verdana" panose="020B0604030504040204" pitchFamily="34" charset="0"/>
                <a:ea typeface="Verdana" panose="020B0604030504040204" pitchFamily="34" charset="0"/>
                <a:cs typeface="Verdana" panose="020B0604030504040204" pitchFamily="34" charset="0"/>
              </a:rPr>
              <a:t>Aäron</a:t>
            </a:r>
            <a:r>
              <a:rPr lang="nl-NL" sz="3200" dirty="0">
                <a:solidFill>
                  <a:prstClr val="black"/>
                </a:solidFill>
                <a:latin typeface="Verdana" panose="020B0604030504040204" pitchFamily="34" charset="0"/>
                <a:ea typeface="Verdana" panose="020B0604030504040204" pitchFamily="34" charset="0"/>
                <a:cs typeface="Verdana" panose="020B0604030504040204" pitchFamily="34" charset="0"/>
              </a:rPr>
              <a:t>, dat hij niet te allen tijde ga in het heilige, binnen </a:t>
            </a:r>
            <a:r>
              <a:rPr lang="nl-NL" sz="3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de voorhang</a:t>
            </a:r>
            <a:r>
              <a:rPr lang="nl-NL" sz="3200" dirty="0">
                <a:solidFill>
                  <a:prstClr val="black"/>
                </a:solidFill>
                <a:latin typeface="Verdana" panose="020B0604030504040204" pitchFamily="34" charset="0"/>
                <a:ea typeface="Verdana" panose="020B0604030504040204" pitchFamily="34" charset="0"/>
                <a:cs typeface="Verdana" panose="020B0604030504040204" pitchFamily="34" charset="0"/>
              </a:rPr>
              <a:t>, voor het verzoendeksel, dat op de ark is, opdat hij niet </a:t>
            </a:r>
            <a:r>
              <a:rPr lang="nl-NL" sz="3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sterft; </a:t>
            </a:r>
            <a:r>
              <a:rPr lang="nl-NL" sz="3200" dirty="0">
                <a:solidFill>
                  <a:prstClr val="black"/>
                </a:solidFill>
                <a:latin typeface="Verdana" panose="020B0604030504040204" pitchFamily="34" charset="0"/>
                <a:ea typeface="Verdana" panose="020B0604030504040204" pitchFamily="34" charset="0"/>
                <a:cs typeface="Verdana" panose="020B0604030504040204" pitchFamily="34" charset="0"/>
              </a:rPr>
              <a:t>want </a:t>
            </a:r>
            <a:r>
              <a:rPr lang="nl-NL" sz="3200" u="sng" dirty="0" smtClean="0">
                <a:solidFill>
                  <a:prstClr val="black"/>
                </a:solidFill>
                <a:latin typeface="Verdana" panose="020B0604030504040204" pitchFamily="34" charset="0"/>
                <a:ea typeface="Verdana" panose="020B0604030504040204" pitchFamily="34" charset="0"/>
                <a:cs typeface="Verdana" panose="020B0604030504040204" pitchFamily="34" charset="0"/>
              </a:rPr>
              <a:t>Ik </a:t>
            </a:r>
            <a:r>
              <a:rPr lang="nl-NL" sz="3200" u="sng" dirty="0">
                <a:solidFill>
                  <a:prstClr val="black"/>
                </a:solidFill>
                <a:latin typeface="Verdana" panose="020B0604030504040204" pitchFamily="34" charset="0"/>
                <a:ea typeface="Verdana" panose="020B0604030504040204" pitchFamily="34" charset="0"/>
                <a:cs typeface="Verdana" panose="020B0604030504040204" pitchFamily="34" charset="0"/>
              </a:rPr>
              <a:t>verschijn in een wolk op het verzoendeksel</a:t>
            </a:r>
            <a:r>
              <a:rPr lang="nl-NL" sz="3200" dirty="0">
                <a:solidFill>
                  <a:prstClr val="black"/>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3926188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555776" y="2708920"/>
            <a:ext cx="3816424" cy="861774"/>
          </a:xfrm>
          <a:prstGeom prst="rect">
            <a:avLst/>
          </a:prstGeom>
          <a:noFill/>
          <a:ln w="19050">
            <a:solidFill>
              <a:srgbClr val="002060"/>
            </a:solidFill>
          </a:ln>
        </p:spPr>
        <p:txBody>
          <a:bodyPr wrap="square" rtlCol="0">
            <a:spAutoFit/>
          </a:bodyPr>
          <a:lstStyle/>
          <a:p>
            <a:r>
              <a:rPr lang="nl-NL" sz="500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Verdana" panose="020B0604030504040204" pitchFamily="34" charset="0"/>
                <a:ea typeface="Verdana" panose="020B0604030504040204" pitchFamily="34" charset="0"/>
                <a:cs typeface="Verdana" panose="020B0604030504040204" pitchFamily="34" charset="0"/>
              </a:rPr>
              <a:t>Hebreeën</a:t>
            </a:r>
          </a:p>
        </p:txBody>
      </p:sp>
    </p:spTree>
    <p:extLst>
      <p:ext uri="{BB962C8B-B14F-4D97-AF65-F5344CB8AC3E}">
        <p14:creationId xmlns:p14="http://schemas.microsoft.com/office/powerpoint/2010/main" val="1217613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62704" y="260648"/>
            <a:ext cx="8801784" cy="3312368"/>
          </a:xfrm>
        </p:spPr>
        <p:txBody>
          <a:bodyPr>
            <a:noAutofit/>
          </a:bodyPr>
          <a:lstStyle/>
          <a:p>
            <a:pPr marL="0" indent="0">
              <a:buNone/>
            </a:pPr>
            <a:r>
              <a:rPr lang="nl-NL" b="1" dirty="0">
                <a:solidFill>
                  <a:srgbClr val="002060"/>
                </a:solidFill>
                <a:latin typeface="Verdana" panose="020B0604030504040204" pitchFamily="34" charset="0"/>
                <a:ea typeface="Verdana" panose="020B0604030504040204" pitchFamily="34" charset="0"/>
                <a:cs typeface="Verdana" panose="020B0604030504040204" pitchFamily="34" charset="0"/>
              </a:rPr>
              <a:t>Hebreeën 8</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De hoofdsom nu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van de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dingen, waarvan wij spreken, is, dat wij hebben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zulk een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Hogepriester, Die gezeten is aan de rechter hand van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troon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van de Majesteit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in de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hemelen.</a:t>
            </a:r>
            <a:endParaRPr lang="nl-NL"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3421250"/>
            <a:ext cx="7272808" cy="3450452"/>
          </a:xfrm>
          <a:prstGeom prst="rect">
            <a:avLst/>
          </a:prstGeom>
        </p:spPr>
      </p:pic>
    </p:spTree>
    <p:extLst>
      <p:ext uri="{BB962C8B-B14F-4D97-AF65-F5344CB8AC3E}">
        <p14:creationId xmlns:p14="http://schemas.microsoft.com/office/powerpoint/2010/main" val="279233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1295" y="404664"/>
            <a:ext cx="8568952" cy="2376264"/>
          </a:xfrm>
        </p:spPr>
        <p:txBody>
          <a:bodyPr>
            <a:normAutofit/>
          </a:bodyPr>
          <a:lstStyle/>
          <a:p>
            <a:pPr marL="0" indent="0">
              <a:buNone/>
            </a:pPr>
            <a:r>
              <a:rPr lang="nl-NL"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Hebreeën 8</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Een Bedienaar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van het heiligdom,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en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van de </a:t>
            </a:r>
            <a:r>
              <a:rPr lang="nl-NL"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ware tabernakel</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die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de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Heer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heeft opgericht, en geen mens.</a:t>
            </a:r>
          </a:p>
        </p:txBody>
      </p:sp>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ijdelijke aanduiding voor inhoud 2"/>
          <p:cNvSpPr txBox="1">
            <a:spLocks/>
          </p:cNvSpPr>
          <p:nvPr/>
        </p:nvSpPr>
        <p:spPr>
          <a:xfrm>
            <a:off x="289344" y="3573016"/>
            <a:ext cx="8675143" cy="2736304"/>
          </a:xfrm>
          <a:prstGeom prst="rect">
            <a:avLst/>
          </a:prstGeom>
          <a:noFill/>
          <a:ln w="12700">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b="1" dirty="0" smtClean="0"/>
              <a:t>Hebreeën 9</a:t>
            </a:r>
          </a:p>
          <a:p>
            <a:pPr marL="0" indent="0">
              <a:buNone/>
            </a:pPr>
            <a:r>
              <a:rPr lang="nl-NL" dirty="0" smtClean="0"/>
              <a:t>24 </a:t>
            </a:r>
            <a:r>
              <a:rPr lang="nl-NL" dirty="0"/>
              <a:t>Want Christus is niet ingegaan in het heiligdom, dat met handen gemaakt is, hetwelk is een tegenbeeld van het ware, maar in den hemel </a:t>
            </a:r>
            <a:r>
              <a:rPr lang="nl-NL" dirty="0" smtClean="0"/>
              <a:t>zelf (…)</a:t>
            </a:r>
            <a:endParaRPr lang="nl-NL" dirty="0"/>
          </a:p>
        </p:txBody>
      </p:sp>
    </p:spTree>
    <p:extLst>
      <p:ext uri="{BB962C8B-B14F-4D97-AF65-F5344CB8AC3E}">
        <p14:creationId xmlns:p14="http://schemas.microsoft.com/office/powerpoint/2010/main" val="97337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7783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1295" y="404664"/>
            <a:ext cx="8568952" cy="6264696"/>
          </a:xfrm>
        </p:spPr>
        <p:txBody>
          <a:bodyPr>
            <a:normAutofit/>
          </a:bodyPr>
          <a:lstStyle/>
          <a:p>
            <a:pPr marL="0" indent="0">
              <a:buNone/>
            </a:pPr>
            <a:r>
              <a:rPr lang="nl-NL"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Hebreeën 9</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7 Maar in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 tweede </a:t>
            </a:r>
            <a:r>
              <a:rPr lang="nl-NL"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het heilige der heiligen)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ging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alleen de hogepriester, eenmaal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per jaar,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niet zonder bloed, hetwelk hij offerde voor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zichzelf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en voor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 misdaden van het volk.</a:t>
            </a:r>
            <a:endParaRPr lang="nl-NL"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258674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1295" y="404664"/>
            <a:ext cx="8568952" cy="6264696"/>
          </a:xfrm>
        </p:spPr>
        <p:txBody>
          <a:bodyPr>
            <a:normAutofit/>
          </a:bodyPr>
          <a:lstStyle/>
          <a:p>
            <a:pPr marL="0" indent="0">
              <a:buNone/>
            </a:pPr>
            <a:r>
              <a:rPr lang="nl-NL"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Hebreeën 9</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p>
          <a:p>
            <a:pPr marL="0" indent="0">
              <a:buNone/>
            </a:pP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9 die </a:t>
            </a:r>
            <a:r>
              <a:rPr lang="nl-NL"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 tabernakel-dienst)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was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een </a:t>
            </a:r>
            <a:r>
              <a:rPr lang="nl-NL" u="sng" dirty="0">
                <a:solidFill>
                  <a:srgbClr val="002060"/>
                </a:solidFill>
                <a:latin typeface="Verdana" panose="020B0604030504040204" pitchFamily="34" charset="0"/>
                <a:ea typeface="Verdana" panose="020B0604030504040204" pitchFamily="34" charset="0"/>
                <a:cs typeface="Verdana" panose="020B0604030504040204" pitchFamily="34" charset="0"/>
              </a:rPr>
              <a:t>afbeelding</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 voor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die tegenwoordige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tijd,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volgens welke gaven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en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slachtoffers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geofferd werden, die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degene,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die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dienst pleegde, niet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tot volmaaktheid konden brengen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naar het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geweten.</a:t>
            </a:r>
            <a:endParaRPr lang="nl-NL"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 name="Afbeelding 1"/>
          <p:cNvPicPr>
            <a:picLocks noChangeAspect="1"/>
          </p:cNvPicPr>
          <p:nvPr/>
        </p:nvPicPr>
        <p:blipFill>
          <a:blip r:embed="rId3"/>
          <a:stretch>
            <a:fillRect/>
          </a:stretch>
        </p:blipFill>
        <p:spPr>
          <a:xfrm>
            <a:off x="361295" y="5168258"/>
            <a:ext cx="3702255" cy="1703806"/>
          </a:xfrm>
          <a:prstGeom prst="rect">
            <a:avLst/>
          </a:prstGeom>
        </p:spPr>
      </p:pic>
    </p:spTree>
    <p:extLst>
      <p:ext uri="{BB962C8B-B14F-4D97-AF65-F5344CB8AC3E}">
        <p14:creationId xmlns:p14="http://schemas.microsoft.com/office/powerpoint/2010/main" val="131652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1295" y="404664"/>
            <a:ext cx="8568952" cy="6264696"/>
          </a:xfrm>
        </p:spPr>
        <p:txBody>
          <a:bodyPr>
            <a:normAutofit/>
          </a:bodyPr>
          <a:lstStyle/>
          <a:p>
            <a:pPr marL="0" indent="0">
              <a:buNone/>
            </a:pPr>
            <a:r>
              <a:rPr lang="nl-NL"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Hebreeën 9</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10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Bestaande alleen in spijzen, en dranken, en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uitnemende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wassingen en </a:t>
            </a:r>
            <a:r>
              <a:rPr lang="nl-NL" dirty="0" err="1">
                <a:solidFill>
                  <a:srgbClr val="002060"/>
                </a:solidFill>
                <a:latin typeface="Verdana" panose="020B0604030504040204" pitchFamily="34" charset="0"/>
                <a:ea typeface="Verdana" panose="020B0604030504040204" pitchFamily="34" charset="0"/>
                <a:cs typeface="Verdana" panose="020B0604030504040204" pitchFamily="34" charset="0"/>
              </a:rPr>
              <a:t>rechtvaardigmakingen</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van het vlees,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tot op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tijd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van de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verbetering opgelegd.</a:t>
            </a:r>
          </a:p>
        </p:txBody>
      </p:sp>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15073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1295" y="404664"/>
            <a:ext cx="8568952" cy="6264696"/>
          </a:xfrm>
        </p:spPr>
        <p:txBody>
          <a:bodyPr>
            <a:normAutofit/>
          </a:bodyPr>
          <a:lstStyle/>
          <a:p>
            <a:pPr marL="0" indent="0">
              <a:buNone/>
            </a:pPr>
            <a:r>
              <a:rPr lang="nl-NL"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Hebreeën 9</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11 Maar Christus, de Hogepriester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van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toekomende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goede dingen,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gekomen zijnde, is door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 meerdere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en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volmaakte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tabernakel, niet met handen gemaakt, dat is, niet van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deze schepping,</a:t>
            </a:r>
            <a:endParaRPr lang="nl-NL"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142097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1295" y="404664"/>
            <a:ext cx="8568952" cy="6264696"/>
          </a:xfrm>
        </p:spPr>
        <p:txBody>
          <a:bodyPr>
            <a:normAutofit/>
          </a:bodyPr>
          <a:lstStyle/>
          <a:p>
            <a:pPr marL="0" indent="0">
              <a:buNone/>
            </a:pPr>
            <a:r>
              <a:rPr lang="nl-NL"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Hebreeën 9</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11 Maar Christus, de Hogepriester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van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toekomende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goede dingen,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gekomen zijnde, is door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 meerdere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en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volmaakte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tabernakel, niet met handen gemaakt, dat is, niet van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deze schepping,</a:t>
            </a:r>
            <a:endParaRPr lang="nl-NL"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12 Noch door het bloed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van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bokken en kalveren, maar door Zijn eigen bloed,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éénmaal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ingegaan in het heiligdom, een </a:t>
            </a:r>
            <a:r>
              <a:rPr lang="nl-NL"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aeonische</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verlossing teweeggebracht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hebbend.</a:t>
            </a:r>
            <a:endParaRPr lang="nl-NL"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330023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1295" y="404664"/>
            <a:ext cx="8568952" cy="6264696"/>
          </a:xfrm>
        </p:spPr>
        <p:txBody>
          <a:bodyPr>
            <a:normAutofit/>
          </a:bodyPr>
          <a:lstStyle/>
          <a:p>
            <a:pPr marL="0" indent="0">
              <a:buNone/>
            </a:pPr>
            <a:r>
              <a:rPr lang="nl-NL"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Hebreeën 9</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11 Maar Christus, </a:t>
            </a:r>
            <a:r>
              <a:rPr lang="nl-NL"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de Hogepriester </a:t>
            </a:r>
            <a:r>
              <a:rPr lang="nl-NL"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van </a:t>
            </a:r>
            <a:r>
              <a:rPr lang="nl-NL"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toekomende </a:t>
            </a:r>
            <a:r>
              <a:rPr lang="nl-NL"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goede dingen, </a:t>
            </a:r>
            <a:r>
              <a:rPr lang="nl-NL"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gekomen zijnde,</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 is </a:t>
            </a:r>
            <a:r>
              <a:rPr lang="nl-NL"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door </a:t>
            </a:r>
            <a:r>
              <a:rPr lang="nl-NL"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de meerdere </a:t>
            </a:r>
            <a:r>
              <a:rPr lang="nl-NL"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en </a:t>
            </a:r>
            <a:r>
              <a:rPr lang="nl-NL"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volmaakte </a:t>
            </a:r>
            <a:r>
              <a:rPr lang="nl-NL"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tabernakel, niet met handen gemaakt, dat is, niet van </a:t>
            </a:r>
            <a:r>
              <a:rPr lang="nl-NL"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deze schepping,</a:t>
            </a:r>
            <a:endParaRPr lang="nl-NL"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12 Noch door het bloed der bokken en kalveren, maar door Zijn eigen bloed,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éénmaal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ingegaan in het heiligdom, een </a:t>
            </a:r>
            <a:r>
              <a:rPr lang="nl-NL"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aeonische</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verlossing teweeggebracht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hebbend.</a:t>
            </a:r>
            <a:endParaRPr lang="nl-NL"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149637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1295" y="404664"/>
            <a:ext cx="8568952" cy="6264696"/>
          </a:xfrm>
        </p:spPr>
        <p:txBody>
          <a:bodyPr>
            <a:normAutofit/>
          </a:bodyPr>
          <a:lstStyle/>
          <a:p>
            <a:pPr marL="0" indent="0">
              <a:buNone/>
            </a:pPr>
            <a:r>
              <a:rPr lang="nl-NL"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Hebreeën 9</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13 Want indien het bloed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van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stieren en bokken,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heiligt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tot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reinheid van het vlees;</a:t>
            </a:r>
            <a:endParaRPr lang="nl-NL"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199023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1295" y="404664"/>
            <a:ext cx="8568952" cy="6264696"/>
          </a:xfrm>
        </p:spPr>
        <p:txBody>
          <a:bodyPr>
            <a:normAutofit/>
          </a:bodyPr>
          <a:lstStyle/>
          <a:p>
            <a:pPr marL="0" indent="0">
              <a:buNone/>
            </a:pPr>
            <a:r>
              <a:rPr lang="nl-NL"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Hebreeën 9</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nl-NL"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13 Want indien het bloed </a:t>
            </a:r>
            <a:r>
              <a:rPr lang="nl-NL"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van </a:t>
            </a:r>
            <a:r>
              <a:rPr lang="nl-NL"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stieren en bokken, </a:t>
            </a:r>
            <a:r>
              <a:rPr lang="nl-NL"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a:t>
            </a:r>
            <a:r>
              <a:rPr lang="nl-NL"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hen heiligt tot </a:t>
            </a:r>
            <a:r>
              <a:rPr lang="nl-NL"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reinheid van het vlees;</a:t>
            </a:r>
            <a:endParaRPr lang="nl-NL"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14 Hoeveel te meer zal het bloed van Christus</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die Zichzelf smetteloos offert aan God, </a:t>
            </a:r>
            <a:r>
              <a:rPr lang="nl-NL"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jullie </a:t>
            </a:r>
            <a:r>
              <a:rPr lang="nl-NL"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geweten reinigen van dode werken, om de levende en waarachtige God te dienen?(!)</a:t>
            </a:r>
          </a:p>
          <a:p>
            <a:pPr marL="0" indent="0">
              <a:buNone/>
            </a:pPr>
            <a:endParaRPr lang="nl-NL"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21715920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1295" y="404664"/>
            <a:ext cx="8568952" cy="6264696"/>
          </a:xfrm>
        </p:spPr>
        <p:txBody>
          <a:bodyPr>
            <a:normAutofit/>
          </a:bodyPr>
          <a:lstStyle/>
          <a:p>
            <a:pPr marL="0" indent="0">
              <a:buNone/>
            </a:pPr>
            <a:r>
              <a:rPr lang="nl-NL"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Hebreeën 9</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nl-NL"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13 Want indien het bloed </a:t>
            </a:r>
            <a:r>
              <a:rPr lang="nl-NL"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van </a:t>
            </a:r>
            <a:r>
              <a:rPr lang="nl-NL"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stieren en bokken, </a:t>
            </a:r>
            <a:r>
              <a:rPr lang="nl-NL"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a:t>
            </a:r>
            <a:r>
              <a:rPr lang="nl-NL"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hen heiligt tot </a:t>
            </a:r>
            <a:r>
              <a:rPr lang="nl-NL"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reinheid van het vlees;</a:t>
            </a:r>
            <a:endParaRPr lang="nl-NL"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14 Hoeveel te meer zal het bloed van Christus</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die Zichzelf smetteloos offert aan God, jullie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geweten reinigen van dode werken,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om de levende en waarachtige God te dienen?(!)</a:t>
            </a:r>
            <a:endParaRPr lang="nl-NL"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528517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1295" y="404664"/>
            <a:ext cx="8568952" cy="6264696"/>
          </a:xfrm>
        </p:spPr>
        <p:txBody>
          <a:bodyPr>
            <a:normAutofit/>
          </a:bodyPr>
          <a:lstStyle/>
          <a:p>
            <a:pPr marL="0" indent="0">
              <a:buNone/>
            </a:pPr>
            <a:r>
              <a:rPr lang="nl-NL"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Hebreeën 10</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19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Hebbend dan broeders</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vrijmoedigheid,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om in te gaan in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 heiligdommen in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het bloed van Jezus</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2106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7504" y="404664"/>
            <a:ext cx="8822743" cy="2376264"/>
          </a:xfrm>
        </p:spPr>
        <p:txBody>
          <a:bodyPr>
            <a:normAutofit/>
          </a:bodyPr>
          <a:lstStyle/>
          <a:p>
            <a:pPr marL="0" indent="0">
              <a:buNone/>
            </a:pPr>
            <a:r>
              <a:rPr lang="nl-NL" sz="4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Grote verzoendag</a:t>
            </a:r>
          </a:p>
          <a:p>
            <a:pPr marL="0" indent="0">
              <a:buNone/>
            </a:pP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nl-NL"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Éénmaal</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(per jaar) kwam de hogepriester in het heilige der heiligen, drie keer:</a:t>
            </a:r>
          </a:p>
          <a:p>
            <a:pPr marL="0" indent="0">
              <a:buNone/>
            </a:pPr>
            <a:endPar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844101"/>
            <a:ext cx="8460432" cy="4013899"/>
          </a:xfrm>
          <a:prstGeom prst="rect">
            <a:avLst/>
          </a:prstGeom>
        </p:spPr>
      </p:pic>
    </p:spTree>
    <p:extLst>
      <p:ext uri="{BB962C8B-B14F-4D97-AF65-F5344CB8AC3E}">
        <p14:creationId xmlns:p14="http://schemas.microsoft.com/office/powerpoint/2010/main" val="400206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1295" y="404664"/>
            <a:ext cx="8568952" cy="6264696"/>
          </a:xfrm>
        </p:spPr>
        <p:txBody>
          <a:bodyPr>
            <a:normAutofit/>
          </a:bodyPr>
          <a:lstStyle/>
          <a:p>
            <a:pPr marL="0" indent="0">
              <a:buNone/>
            </a:pPr>
            <a:r>
              <a:rPr lang="nl-NL"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Hebreeën 10</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nl-NL"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19 Omdat wij nu broeders, vrijmoedigheid hebben, om in te gaan in de heiligdommen in het bloed van Jezus,</a:t>
            </a:r>
          </a:p>
          <a:p>
            <a:pPr marL="0" indent="0">
              <a:buNone/>
            </a:pP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20 Op een nieuwe en levenden weg, </a:t>
            </a:r>
            <a:r>
              <a:rPr lang="nl-NL"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welken Hij ons ingewijd heeft door het voorhangsel, dat is, door Zijn vlees;</a:t>
            </a:r>
          </a:p>
          <a:p>
            <a:pPr marL="0" indent="0">
              <a:buNone/>
            </a:pPr>
            <a:endParaRPr lang="nl-NL"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 name="Afbeelding 1"/>
          <p:cNvPicPr>
            <a:picLocks noChangeAspect="1"/>
          </p:cNvPicPr>
          <p:nvPr/>
        </p:nvPicPr>
        <p:blipFill>
          <a:blip r:embed="rId3"/>
          <a:stretch>
            <a:fillRect/>
          </a:stretch>
        </p:blipFill>
        <p:spPr>
          <a:xfrm>
            <a:off x="539552" y="4853615"/>
            <a:ext cx="7299920" cy="2004385"/>
          </a:xfrm>
          <a:prstGeom prst="rect">
            <a:avLst/>
          </a:prstGeom>
        </p:spPr>
      </p:pic>
    </p:spTree>
    <p:extLst>
      <p:ext uri="{BB962C8B-B14F-4D97-AF65-F5344CB8AC3E}">
        <p14:creationId xmlns:p14="http://schemas.microsoft.com/office/powerpoint/2010/main" val="373411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1295" y="404664"/>
            <a:ext cx="8568952" cy="6264696"/>
          </a:xfrm>
        </p:spPr>
        <p:txBody>
          <a:bodyPr>
            <a:normAutofit/>
          </a:bodyPr>
          <a:lstStyle/>
          <a:p>
            <a:pPr marL="0" indent="0">
              <a:buNone/>
            </a:pPr>
            <a:r>
              <a:rPr lang="nl-NL"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Hebreeën 10</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nl-NL"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19 Omdat wij nu broeders, vrijmoedigheid hebben, om in te gaan in de heiligdommen in het bloed van Jezus,</a:t>
            </a:r>
          </a:p>
          <a:p>
            <a:pPr marL="0" indent="0">
              <a:buNone/>
            </a:pP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20 Op een nieuwe en levenden weg, welken Hij ons ingewijd heeft door het voorhangsel, dat is, door Zijn vlees.</a:t>
            </a:r>
          </a:p>
          <a:p>
            <a:pPr marL="0" indent="0">
              <a:buNone/>
            </a:pPr>
            <a:endParaRPr lang="nl-NL"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 name="Afbeelding 4"/>
          <p:cNvPicPr>
            <a:picLocks noChangeAspect="1"/>
          </p:cNvPicPr>
          <p:nvPr/>
        </p:nvPicPr>
        <p:blipFill>
          <a:blip r:embed="rId3"/>
          <a:stretch>
            <a:fillRect/>
          </a:stretch>
        </p:blipFill>
        <p:spPr>
          <a:xfrm>
            <a:off x="539552" y="4853615"/>
            <a:ext cx="7299920" cy="2004385"/>
          </a:xfrm>
          <a:prstGeom prst="rect">
            <a:avLst/>
          </a:prstGeom>
        </p:spPr>
      </p:pic>
    </p:spTree>
    <p:extLst>
      <p:ext uri="{BB962C8B-B14F-4D97-AF65-F5344CB8AC3E}">
        <p14:creationId xmlns:p14="http://schemas.microsoft.com/office/powerpoint/2010/main" val="200006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1295" y="404664"/>
            <a:ext cx="8568952" cy="6264696"/>
          </a:xfrm>
        </p:spPr>
        <p:txBody>
          <a:bodyPr>
            <a:normAutofit/>
          </a:bodyPr>
          <a:lstStyle/>
          <a:p>
            <a:pPr marL="0" indent="0">
              <a:buNone/>
            </a:pPr>
            <a:r>
              <a:rPr lang="nl-NL"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Hebreeën 10</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nl-NL"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19 Omdat wij nu broeders, vrijmoedigheid hebben, om in te gaan in de heiligdommen </a:t>
            </a:r>
            <a:r>
              <a:rPr lang="nl-NL"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in het bloed van Jezus,</a:t>
            </a:r>
          </a:p>
          <a:p>
            <a:pPr marL="0" indent="0">
              <a:buNone/>
            </a:pP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20 </a:t>
            </a:r>
            <a:r>
              <a:rPr lang="nl-NL"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Op een nieuwe en levenden weg, </a:t>
            </a:r>
            <a:r>
              <a:rPr lang="nl-NL"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welken Hij ons ingewijd heeft </a:t>
            </a:r>
            <a:r>
              <a:rPr lang="nl-NL"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door het voorhangsel</a:t>
            </a:r>
            <a:r>
              <a:rPr lang="nl-NL"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dat is, door Zijn vlees.</a:t>
            </a:r>
          </a:p>
          <a:p>
            <a:pPr marL="0" indent="0">
              <a:buNone/>
            </a:pPr>
            <a:endParaRPr lang="nl-NL"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 name="Afbeelding 4"/>
          <p:cNvPicPr>
            <a:picLocks noChangeAspect="1"/>
          </p:cNvPicPr>
          <p:nvPr/>
        </p:nvPicPr>
        <p:blipFill>
          <a:blip r:embed="rId3"/>
          <a:stretch>
            <a:fillRect/>
          </a:stretch>
        </p:blipFill>
        <p:spPr>
          <a:xfrm>
            <a:off x="539552" y="4853615"/>
            <a:ext cx="7299920" cy="2004385"/>
          </a:xfrm>
          <a:prstGeom prst="rect">
            <a:avLst/>
          </a:prstGeom>
        </p:spPr>
      </p:pic>
    </p:spTree>
    <p:extLst>
      <p:ext uri="{BB962C8B-B14F-4D97-AF65-F5344CB8AC3E}">
        <p14:creationId xmlns:p14="http://schemas.microsoft.com/office/powerpoint/2010/main" val="24129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1" y="2531560"/>
            <a:ext cx="9119204" cy="4326440"/>
          </a:xfrm>
          <a:prstGeom prst="rect">
            <a:avLst/>
          </a:prstGeom>
        </p:spPr>
      </p:pic>
      <p:sp>
        <p:nvSpPr>
          <p:cNvPr id="6" name="Rechthoek 5"/>
          <p:cNvSpPr/>
          <p:nvPr/>
        </p:nvSpPr>
        <p:spPr>
          <a:xfrm>
            <a:off x="167115" y="5796"/>
            <a:ext cx="8784976" cy="2653034"/>
          </a:xfrm>
          <a:prstGeom prst="rect">
            <a:avLst/>
          </a:prstGeom>
        </p:spPr>
        <p:txBody>
          <a:bodyPr wrap="square">
            <a:spAutoFit/>
          </a:bodyPr>
          <a:lstStyle/>
          <a:p>
            <a:pPr lvl="0">
              <a:spcBef>
                <a:spcPct val="20000"/>
              </a:spcBef>
            </a:pPr>
            <a:r>
              <a:rPr lang="nl-NL" sz="3200" b="1" dirty="0">
                <a:solidFill>
                  <a:srgbClr val="002060"/>
                </a:solidFill>
                <a:latin typeface="Verdana" panose="020B0604030504040204" pitchFamily="34" charset="0"/>
                <a:ea typeface="Verdana" panose="020B0604030504040204" pitchFamily="34" charset="0"/>
                <a:cs typeface="Verdana" panose="020B0604030504040204" pitchFamily="34" charset="0"/>
              </a:rPr>
              <a:t>Hebreeën 10</a:t>
            </a:r>
            <a:r>
              <a:rPr lang="nl-NL" sz="3200" dirty="0" smtClean="0">
                <a:solidFill>
                  <a:prstClr val="white">
                    <a:lumMod val="65000"/>
                  </a:prstClr>
                </a:solidFill>
                <a:latin typeface="Verdana" panose="020B0604030504040204" pitchFamily="34" charset="0"/>
                <a:ea typeface="Verdana" panose="020B0604030504040204" pitchFamily="34" charset="0"/>
                <a:cs typeface="Verdana" panose="020B0604030504040204" pitchFamily="34" charset="0"/>
              </a:rPr>
              <a:t/>
            </a:r>
            <a:br>
              <a:rPr lang="nl-NL" sz="3200" dirty="0" smtClean="0">
                <a:solidFill>
                  <a:prstClr val="white">
                    <a:lumMod val="65000"/>
                  </a:prstClr>
                </a:solidFill>
                <a:latin typeface="Verdana" panose="020B0604030504040204" pitchFamily="34" charset="0"/>
                <a:ea typeface="Verdana" panose="020B0604030504040204" pitchFamily="34" charset="0"/>
                <a:cs typeface="Verdana" panose="020B0604030504040204" pitchFamily="34" charset="0"/>
              </a:rPr>
            </a:br>
            <a:r>
              <a:rPr lang="nl-NL" sz="3200" dirty="0" smtClean="0">
                <a:solidFill>
                  <a:prstClr val="white">
                    <a:lumMod val="65000"/>
                  </a:prstClr>
                </a:solidFill>
                <a:latin typeface="Verdana" panose="020B0604030504040204" pitchFamily="34" charset="0"/>
                <a:ea typeface="Verdana" panose="020B0604030504040204" pitchFamily="34" charset="0"/>
                <a:cs typeface="Verdana" panose="020B0604030504040204" pitchFamily="34" charset="0"/>
              </a:rPr>
              <a:t>19 </a:t>
            </a:r>
            <a:r>
              <a:rPr lang="nl-NL" sz="3200" dirty="0">
                <a:solidFill>
                  <a:prstClr val="white">
                    <a:lumMod val="65000"/>
                  </a:prstClr>
                </a:solidFill>
                <a:latin typeface="Verdana" panose="020B0604030504040204" pitchFamily="34" charset="0"/>
                <a:ea typeface="Verdana" panose="020B0604030504040204" pitchFamily="34" charset="0"/>
                <a:cs typeface="Verdana" panose="020B0604030504040204" pitchFamily="34" charset="0"/>
              </a:rPr>
              <a:t>Omdat wij nu broeders, vrijmoedigheid hebben, om in te gaan in het heiligdom in het bloed van Jezus,</a:t>
            </a:r>
          </a:p>
          <a:p>
            <a:pPr lvl="0">
              <a:spcBef>
                <a:spcPct val="20000"/>
              </a:spcBef>
            </a:pPr>
            <a:r>
              <a:rPr lang="nl-NL" sz="3200" dirty="0">
                <a:solidFill>
                  <a:srgbClr val="002060"/>
                </a:solidFill>
                <a:latin typeface="Verdana" panose="020B0604030504040204" pitchFamily="34" charset="0"/>
                <a:ea typeface="Verdana" panose="020B0604030504040204" pitchFamily="34" charset="0"/>
                <a:cs typeface="Verdana" panose="020B0604030504040204" pitchFamily="34" charset="0"/>
              </a:rPr>
              <a:t>20 Op een </a:t>
            </a:r>
            <a:r>
              <a:rPr lang="nl-NL" sz="3200" b="1" u="sng" dirty="0">
                <a:solidFill>
                  <a:srgbClr val="002060"/>
                </a:solidFill>
                <a:latin typeface="Verdana" panose="020B0604030504040204" pitchFamily="34" charset="0"/>
                <a:ea typeface="Verdana" panose="020B0604030504040204" pitchFamily="34" charset="0"/>
                <a:cs typeface="Verdana" panose="020B0604030504040204" pitchFamily="34" charset="0"/>
              </a:rPr>
              <a:t>nieuwe en levenden weg, </a:t>
            </a:r>
            <a:endParaRPr lang="nl-NL" b="1" u="sng" dirty="0"/>
          </a:p>
        </p:txBody>
      </p:sp>
    </p:spTree>
    <p:extLst>
      <p:ext uri="{BB962C8B-B14F-4D97-AF65-F5344CB8AC3E}">
        <p14:creationId xmlns:p14="http://schemas.microsoft.com/office/powerpoint/2010/main" val="7565207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167115" y="5796"/>
            <a:ext cx="8784976" cy="3970318"/>
          </a:xfrm>
          <a:prstGeom prst="rect">
            <a:avLst/>
          </a:prstGeom>
        </p:spPr>
        <p:txBody>
          <a:bodyPr wrap="square">
            <a:spAutoFit/>
          </a:bodyPr>
          <a:lstStyle/>
          <a:p>
            <a:pPr lvl="0">
              <a:spcBef>
                <a:spcPct val="20000"/>
              </a:spcBef>
            </a:pPr>
            <a:r>
              <a:rPr lang="nl-NL" sz="3200" b="1" dirty="0">
                <a:solidFill>
                  <a:srgbClr val="002060"/>
                </a:solidFill>
                <a:latin typeface="Verdana" panose="020B0604030504040204" pitchFamily="34" charset="0"/>
                <a:ea typeface="Verdana" panose="020B0604030504040204" pitchFamily="34" charset="0"/>
                <a:cs typeface="Verdana" panose="020B0604030504040204" pitchFamily="34" charset="0"/>
              </a:rPr>
              <a:t>Hebreeën 10</a:t>
            </a:r>
            <a:r>
              <a:rPr lang="nl-NL" sz="3200" dirty="0" smtClean="0">
                <a:solidFill>
                  <a:prstClr val="white">
                    <a:lumMod val="65000"/>
                  </a:prstClr>
                </a:solidFill>
                <a:latin typeface="Verdana" panose="020B0604030504040204" pitchFamily="34" charset="0"/>
                <a:ea typeface="Verdana" panose="020B0604030504040204" pitchFamily="34" charset="0"/>
                <a:cs typeface="Verdana" panose="020B0604030504040204" pitchFamily="34" charset="0"/>
              </a:rPr>
              <a:t/>
            </a:r>
            <a:br>
              <a:rPr lang="nl-NL" sz="3200" dirty="0" smtClean="0">
                <a:solidFill>
                  <a:prstClr val="white">
                    <a:lumMod val="65000"/>
                  </a:prstClr>
                </a:solidFill>
                <a:latin typeface="Verdana" panose="020B0604030504040204" pitchFamily="34" charset="0"/>
                <a:ea typeface="Verdana" panose="020B0604030504040204" pitchFamily="34" charset="0"/>
                <a:cs typeface="Verdana" panose="020B0604030504040204" pitchFamily="34" charset="0"/>
              </a:rPr>
            </a:br>
            <a:r>
              <a:rPr lang="nl-NL" sz="3200" dirty="0" smtClean="0">
                <a:solidFill>
                  <a:prstClr val="white">
                    <a:lumMod val="65000"/>
                  </a:prstClr>
                </a:solidFill>
                <a:latin typeface="Verdana" panose="020B0604030504040204" pitchFamily="34" charset="0"/>
                <a:ea typeface="Verdana" panose="020B0604030504040204" pitchFamily="34" charset="0"/>
                <a:cs typeface="Verdana" panose="020B0604030504040204" pitchFamily="34" charset="0"/>
              </a:rPr>
              <a:t>19 </a:t>
            </a:r>
            <a:r>
              <a:rPr lang="nl-NL" sz="3200" dirty="0">
                <a:solidFill>
                  <a:prstClr val="white">
                    <a:lumMod val="65000"/>
                  </a:prstClr>
                </a:solidFill>
                <a:latin typeface="Verdana" panose="020B0604030504040204" pitchFamily="34" charset="0"/>
                <a:ea typeface="Verdana" panose="020B0604030504040204" pitchFamily="34" charset="0"/>
                <a:cs typeface="Verdana" panose="020B0604030504040204" pitchFamily="34" charset="0"/>
              </a:rPr>
              <a:t>Omdat wij nu broeders, vrijmoedigheid hebben, om in te gaan in het heiligdom in het bloed van Jezus,</a:t>
            </a:r>
          </a:p>
          <a:p>
            <a:pPr lvl="0">
              <a:spcBef>
                <a:spcPct val="20000"/>
              </a:spcBef>
            </a:pPr>
            <a:r>
              <a:rPr lang="nl-NL" sz="3200" dirty="0">
                <a:solidFill>
                  <a:srgbClr val="002060"/>
                </a:solidFill>
                <a:latin typeface="Verdana" panose="020B0604030504040204" pitchFamily="34" charset="0"/>
                <a:ea typeface="Verdana" panose="020B0604030504040204" pitchFamily="34" charset="0"/>
                <a:cs typeface="Verdana" panose="020B0604030504040204" pitchFamily="34" charset="0"/>
              </a:rPr>
              <a:t>20 Op een nieuwe en levenden weg, welken Hij ons ingewijd heeft door het voorhangsel, dat is, door Zijn </a:t>
            </a:r>
            <a:r>
              <a:rPr lang="nl-NL" sz="3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vlees.</a:t>
            </a:r>
            <a:endParaRPr lang="nl-NL" sz="3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lvl="0">
              <a:spcBef>
                <a:spcPct val="20000"/>
              </a:spcBef>
            </a:pPr>
            <a:endParaRPr lang="nl-NL" dirty="0"/>
          </a:p>
        </p:txBody>
      </p:sp>
    </p:spTree>
    <p:extLst>
      <p:ext uri="{BB962C8B-B14F-4D97-AF65-F5344CB8AC3E}">
        <p14:creationId xmlns:p14="http://schemas.microsoft.com/office/powerpoint/2010/main" val="16883723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1295" y="404664"/>
            <a:ext cx="8568952" cy="6264696"/>
          </a:xfrm>
        </p:spPr>
        <p:txBody>
          <a:bodyPr>
            <a:normAutofit/>
          </a:bodyPr>
          <a:lstStyle/>
          <a:p>
            <a:pPr marL="0" indent="0">
              <a:buNone/>
            </a:pPr>
            <a:r>
              <a:rPr lang="nl-NL"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Hebreeën </a:t>
            </a:r>
            <a:r>
              <a:rPr lang="nl-NL" b="1" dirty="0">
                <a:solidFill>
                  <a:srgbClr val="002060"/>
                </a:solidFill>
                <a:latin typeface="Verdana" panose="020B0604030504040204" pitchFamily="34" charset="0"/>
                <a:ea typeface="Verdana" panose="020B0604030504040204" pitchFamily="34" charset="0"/>
                <a:cs typeface="Verdana" panose="020B0604030504040204" pitchFamily="34" charset="0"/>
              </a:rPr>
              <a:t>6</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18 (…) om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de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hoop die voor ons ligt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vast te houden</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91151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1294" y="404664"/>
            <a:ext cx="8782705" cy="6264696"/>
          </a:xfrm>
        </p:spPr>
        <p:txBody>
          <a:bodyPr>
            <a:normAutofit/>
          </a:bodyPr>
          <a:lstStyle/>
          <a:p>
            <a:pPr marL="0" indent="0">
              <a:buNone/>
            </a:pPr>
            <a:r>
              <a:rPr lang="nl-NL"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Hebreeën </a:t>
            </a:r>
            <a:r>
              <a:rPr lang="nl-NL" b="1" dirty="0">
                <a:solidFill>
                  <a:srgbClr val="002060"/>
                </a:solidFill>
                <a:latin typeface="Verdana" panose="020B0604030504040204" pitchFamily="34" charset="0"/>
                <a:ea typeface="Verdana" panose="020B0604030504040204" pitchFamily="34" charset="0"/>
                <a:cs typeface="Verdana" panose="020B0604030504040204" pitchFamily="34" charset="0"/>
              </a:rPr>
              <a:t>6</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nl-NL"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18 (…) om </a:t>
            </a:r>
            <a:r>
              <a:rPr lang="nl-NL"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de </a:t>
            </a:r>
            <a:r>
              <a:rPr lang="nl-NL"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hoop die voor ons ligt </a:t>
            </a:r>
            <a:r>
              <a:rPr lang="nl-NL"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vast te houden</a:t>
            </a:r>
            <a:r>
              <a:rPr lang="nl-NL"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t>
            </a:r>
          </a:p>
          <a:p>
            <a:pPr marL="0" indent="0">
              <a:buNone/>
            </a:pP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19 Welke wij hebben als een anker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van de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ziel,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welke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zeker en vast is, en ingaat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tot in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het binnenste van het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voorhangsel.</a:t>
            </a:r>
            <a:endParaRPr lang="nl-NL"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 name="Afbeelding 1"/>
          <p:cNvPicPr>
            <a:picLocks noChangeAspect="1"/>
          </p:cNvPicPr>
          <p:nvPr/>
        </p:nvPicPr>
        <p:blipFill>
          <a:blip r:embed="rId3"/>
          <a:stretch>
            <a:fillRect/>
          </a:stretch>
        </p:blipFill>
        <p:spPr>
          <a:xfrm>
            <a:off x="30088" y="3616056"/>
            <a:ext cx="6774471" cy="3215157"/>
          </a:xfrm>
          <a:prstGeom prst="rect">
            <a:avLst/>
          </a:prstGeom>
        </p:spPr>
      </p:pic>
    </p:spTree>
    <p:extLst>
      <p:ext uri="{BB962C8B-B14F-4D97-AF65-F5344CB8AC3E}">
        <p14:creationId xmlns:p14="http://schemas.microsoft.com/office/powerpoint/2010/main" val="4902287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1294" y="404664"/>
            <a:ext cx="8782705" cy="6264696"/>
          </a:xfrm>
        </p:spPr>
        <p:txBody>
          <a:bodyPr>
            <a:normAutofit/>
          </a:bodyPr>
          <a:lstStyle/>
          <a:p>
            <a:pPr marL="0" indent="0">
              <a:buNone/>
            </a:pPr>
            <a:r>
              <a:rPr lang="nl-NL"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Hebreeën </a:t>
            </a:r>
            <a:r>
              <a:rPr lang="nl-NL" b="1" dirty="0">
                <a:solidFill>
                  <a:srgbClr val="002060"/>
                </a:solidFill>
                <a:latin typeface="Verdana" panose="020B0604030504040204" pitchFamily="34" charset="0"/>
                <a:ea typeface="Verdana" panose="020B0604030504040204" pitchFamily="34" charset="0"/>
                <a:cs typeface="Verdana" panose="020B0604030504040204" pitchFamily="34" charset="0"/>
              </a:rPr>
              <a:t>6</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nl-NL"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18 (…) om </a:t>
            </a:r>
            <a:r>
              <a:rPr lang="nl-NL"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de </a:t>
            </a:r>
            <a:r>
              <a:rPr lang="nl-NL"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hoop die voor ons ligt </a:t>
            </a:r>
            <a:r>
              <a:rPr lang="nl-NL"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vast te houden</a:t>
            </a:r>
            <a:r>
              <a:rPr lang="nl-NL"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t>
            </a:r>
          </a:p>
          <a:p>
            <a:pPr marL="0" indent="0">
              <a:buNone/>
            </a:pPr>
            <a:r>
              <a:rPr lang="nl-NL"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19 Welke wij hebben als een anker </a:t>
            </a:r>
            <a:r>
              <a:rPr lang="nl-NL"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van de </a:t>
            </a:r>
            <a:r>
              <a:rPr lang="nl-NL"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ziel, </a:t>
            </a:r>
            <a:r>
              <a:rPr lang="nl-NL"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welke </a:t>
            </a:r>
            <a:r>
              <a:rPr lang="nl-NL"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zeker en vast is, en ingaat </a:t>
            </a:r>
            <a:r>
              <a:rPr lang="nl-NL"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tot in </a:t>
            </a:r>
            <a:r>
              <a:rPr lang="nl-NL"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het binnenste van het </a:t>
            </a:r>
            <a:r>
              <a:rPr lang="nl-NL"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voorhangsel.</a:t>
            </a:r>
            <a:endParaRPr lang="nl-NL"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20 </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Waar ook </a:t>
            </a:r>
            <a:r>
              <a:rPr lang="nl-NL" b="1" u="sng" dirty="0">
                <a:solidFill>
                  <a:srgbClr val="002060"/>
                </a:solidFill>
                <a:latin typeface="Verdana" panose="020B0604030504040204" pitchFamily="34" charset="0"/>
                <a:ea typeface="Verdana" panose="020B0604030504040204" pitchFamily="34" charset="0"/>
                <a:cs typeface="Verdana" panose="020B0604030504040204" pitchFamily="34" charset="0"/>
              </a:rPr>
              <a:t>de Voorloper </a:t>
            </a:r>
            <a:r>
              <a:rPr lang="nl-NL" dirty="0">
                <a:solidFill>
                  <a:srgbClr val="002060"/>
                </a:solidFill>
                <a:latin typeface="Verdana" panose="020B0604030504040204" pitchFamily="34" charset="0"/>
                <a:ea typeface="Verdana" panose="020B0604030504040204" pitchFamily="34" charset="0"/>
                <a:cs typeface="Verdana" panose="020B0604030504040204" pitchFamily="34" charset="0"/>
              </a:rPr>
              <a:t>voor ons is ingegaan, </a:t>
            </a:r>
            <a:r>
              <a:rPr lang="nl-NL"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namelijk Jezus, naar de ordening van </a:t>
            </a:r>
            <a:r>
              <a:rPr lang="nl-NL" dirty="0" err="1">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Melchizedek</a:t>
            </a:r>
            <a:r>
              <a:rPr lang="nl-NL"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een Hogepriester geworden </a:t>
            </a:r>
            <a:r>
              <a:rPr lang="nl-NL"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tot </a:t>
            </a:r>
            <a:r>
              <a:rPr lang="nl-NL"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in </a:t>
            </a:r>
            <a:r>
              <a:rPr lang="nl-NL"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de </a:t>
            </a:r>
            <a:r>
              <a:rPr lang="nl-NL" dirty="0" err="1"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aeon</a:t>
            </a:r>
            <a:r>
              <a:rPr lang="nl-NL"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t>
            </a:r>
            <a:endParaRPr lang="nl-NL"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11577214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ijdelijke aanduiding voor inhoud 2"/>
          <p:cNvSpPr txBox="1">
            <a:spLocks/>
          </p:cNvSpPr>
          <p:nvPr/>
        </p:nvSpPr>
        <p:spPr>
          <a:xfrm>
            <a:off x="152400" y="548680"/>
            <a:ext cx="8675143" cy="1728192"/>
          </a:xfrm>
          <a:prstGeom prst="rect">
            <a:avLst/>
          </a:prstGeom>
          <a:noFill/>
          <a:ln w="12700">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b="1" dirty="0" smtClean="0"/>
              <a:t>Hebreeën 4</a:t>
            </a:r>
          </a:p>
          <a:p>
            <a:pPr marL="0" indent="0">
              <a:buNone/>
            </a:pPr>
            <a:r>
              <a:rPr lang="nl-NL" dirty="0"/>
              <a:t>16 Laat ons dan met vrijmoedigheid </a:t>
            </a:r>
            <a:r>
              <a:rPr lang="nl-NL" dirty="0" smtClean="0"/>
              <a:t>naderen </a:t>
            </a:r>
            <a:r>
              <a:rPr lang="nl-NL" dirty="0"/>
              <a:t>tot </a:t>
            </a:r>
            <a:r>
              <a:rPr lang="nl-NL" dirty="0" smtClean="0"/>
              <a:t>de </a:t>
            </a:r>
            <a:r>
              <a:rPr lang="nl-NL" dirty="0"/>
              <a:t>troon </a:t>
            </a:r>
            <a:r>
              <a:rPr lang="nl-NL" dirty="0" smtClean="0"/>
              <a:t>van de genade…..</a:t>
            </a:r>
            <a:endParaRPr lang="nl-NL" dirty="0"/>
          </a:p>
        </p:txBody>
      </p:sp>
      <p:pic>
        <p:nvPicPr>
          <p:cNvPr id="4" name="Afbeelding 3"/>
          <p:cNvPicPr>
            <a:picLocks noChangeAspect="1"/>
          </p:cNvPicPr>
          <p:nvPr/>
        </p:nvPicPr>
        <p:blipFill>
          <a:blip r:embed="rId3"/>
          <a:stretch>
            <a:fillRect/>
          </a:stretch>
        </p:blipFill>
        <p:spPr>
          <a:xfrm>
            <a:off x="3722294" y="2665214"/>
            <a:ext cx="5421706" cy="4192786"/>
          </a:xfrm>
          <a:prstGeom prst="rect">
            <a:avLst/>
          </a:prstGeom>
        </p:spPr>
      </p:pic>
    </p:spTree>
    <p:extLst>
      <p:ext uri="{BB962C8B-B14F-4D97-AF65-F5344CB8AC3E}">
        <p14:creationId xmlns:p14="http://schemas.microsoft.com/office/powerpoint/2010/main" val="20712864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ijdelijke aanduiding voor inhoud 2"/>
          <p:cNvSpPr txBox="1">
            <a:spLocks/>
          </p:cNvSpPr>
          <p:nvPr/>
        </p:nvSpPr>
        <p:spPr>
          <a:xfrm>
            <a:off x="304800" y="692696"/>
            <a:ext cx="8675143" cy="4176464"/>
          </a:xfrm>
          <a:prstGeom prst="rect">
            <a:avLst/>
          </a:prstGeom>
          <a:noFill/>
          <a:ln w="12700">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b="1" dirty="0" smtClean="0"/>
              <a:t>Leviticus 16</a:t>
            </a:r>
          </a:p>
          <a:p>
            <a:pPr marL="0" indent="0">
              <a:buNone/>
            </a:pPr>
            <a:r>
              <a:rPr lang="nl-NL" dirty="0"/>
              <a:t>17 En geen mens zal in de tent </a:t>
            </a:r>
            <a:r>
              <a:rPr lang="nl-NL" dirty="0" smtClean="0"/>
              <a:t>van de </a:t>
            </a:r>
            <a:r>
              <a:rPr lang="nl-NL" dirty="0"/>
              <a:t>samenkomst zijn, als hij zal ingaan, om in </a:t>
            </a:r>
            <a:r>
              <a:rPr lang="nl-NL" dirty="0" smtClean="0"/>
              <a:t>de heilige </a:t>
            </a:r>
            <a:r>
              <a:rPr lang="nl-NL" i="1" dirty="0" smtClean="0"/>
              <a:t>(plaats) </a:t>
            </a:r>
            <a:r>
              <a:rPr lang="nl-NL" dirty="0" smtClean="0"/>
              <a:t>verzoening </a:t>
            </a:r>
            <a:r>
              <a:rPr lang="nl-NL" dirty="0"/>
              <a:t>te doen, </a:t>
            </a:r>
            <a:r>
              <a:rPr lang="nl-NL" u="sng" dirty="0"/>
              <a:t>totdat hij zal </a:t>
            </a:r>
            <a:r>
              <a:rPr lang="nl-NL" u="sng" dirty="0" smtClean="0"/>
              <a:t>uitkomen </a:t>
            </a:r>
            <a:r>
              <a:rPr lang="nl-NL" dirty="0" smtClean="0"/>
              <a:t>(..)</a:t>
            </a:r>
            <a:endParaRPr lang="nl-NL" dirty="0"/>
          </a:p>
        </p:txBody>
      </p:sp>
    </p:spTree>
    <p:extLst>
      <p:ext uri="{BB962C8B-B14F-4D97-AF65-F5344CB8AC3E}">
        <p14:creationId xmlns:p14="http://schemas.microsoft.com/office/powerpoint/2010/main" val="201864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195736" y="2564904"/>
            <a:ext cx="4608512" cy="861774"/>
          </a:xfrm>
          <a:prstGeom prst="rect">
            <a:avLst/>
          </a:prstGeom>
          <a:noFill/>
          <a:ln w="19050">
            <a:solidFill>
              <a:srgbClr val="002060"/>
            </a:solidFill>
          </a:ln>
        </p:spPr>
        <p:txBody>
          <a:bodyPr wrap="square" rtlCol="0">
            <a:spAutoFit/>
          </a:bodyPr>
          <a:lstStyle/>
          <a:p>
            <a:r>
              <a:rPr lang="nl-NL" sz="500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Verdana" panose="020B0604030504040204" pitchFamily="34" charset="0"/>
                <a:ea typeface="Verdana" panose="020B0604030504040204" pitchFamily="34" charset="0"/>
                <a:cs typeface="Verdana" panose="020B0604030504040204" pitchFamily="34" charset="0"/>
              </a:rPr>
              <a:t>Leviticus 16</a:t>
            </a:r>
          </a:p>
        </p:txBody>
      </p:sp>
    </p:spTree>
    <p:extLst>
      <p:ext uri="{BB962C8B-B14F-4D97-AF65-F5344CB8AC3E}">
        <p14:creationId xmlns:p14="http://schemas.microsoft.com/office/powerpoint/2010/main" val="1706260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7504" y="404664"/>
            <a:ext cx="8822743" cy="6264696"/>
          </a:xfrm>
        </p:spPr>
        <p:txBody>
          <a:bodyPr>
            <a:normAutofit/>
          </a:bodyPr>
          <a:lstStyle/>
          <a:p>
            <a:pPr marL="0" indent="0">
              <a:buNone/>
            </a:pPr>
            <a:r>
              <a:rPr lang="nl-NL" sz="4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Grote verzoendag</a:t>
            </a:r>
          </a:p>
          <a:p>
            <a:pPr marL="0" indent="0">
              <a:buNone/>
            </a:pP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nl-NL"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Éénmaal</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(per jaar) kwam de hogepriester in het heilige der heiligen, drie keer:</a:t>
            </a:r>
          </a:p>
          <a:p>
            <a:pPr marL="0" indent="0">
              <a:buNone/>
            </a:pPr>
            <a:endPar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514350" indent="-514350">
              <a:buFont typeface="+mj-lt"/>
              <a:buAutoNum type="arabicPeriod"/>
            </a:pP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Met het bloed van een stier om verzoening te doen voor zichzelf en zijn huis (Lev.16:3, 6 en 14).</a:t>
            </a:r>
            <a:endParaRPr lang="nl-NL"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2097848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ijdelijke aanduiding voor inhoud 2"/>
          <p:cNvSpPr txBox="1">
            <a:spLocks/>
          </p:cNvSpPr>
          <p:nvPr/>
        </p:nvSpPr>
        <p:spPr>
          <a:xfrm>
            <a:off x="152400" y="548680"/>
            <a:ext cx="8675143" cy="4608512"/>
          </a:xfrm>
          <a:prstGeom prst="rect">
            <a:avLst/>
          </a:prstGeom>
          <a:noFill/>
          <a:ln w="12700">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b="1" dirty="0" smtClean="0"/>
              <a:t>Leviticus 16</a:t>
            </a:r>
          </a:p>
          <a:p>
            <a:pPr marL="0" indent="0">
              <a:buNone/>
            </a:pPr>
            <a:r>
              <a:rPr lang="nl-NL" dirty="0" smtClean="0"/>
              <a:t>3 Hiermee </a:t>
            </a:r>
            <a:r>
              <a:rPr lang="nl-NL" dirty="0"/>
              <a:t>zal </a:t>
            </a:r>
            <a:r>
              <a:rPr lang="nl-NL" dirty="0" err="1"/>
              <a:t>Aäron</a:t>
            </a:r>
            <a:r>
              <a:rPr lang="nl-NL" dirty="0"/>
              <a:t> in het </a:t>
            </a:r>
            <a:r>
              <a:rPr lang="nl-NL" dirty="0" smtClean="0"/>
              <a:t>heiligdom </a:t>
            </a:r>
            <a:r>
              <a:rPr lang="nl-NL" dirty="0"/>
              <a:t>gaan: met een </a:t>
            </a:r>
            <a:r>
              <a:rPr lang="nl-NL" dirty="0" smtClean="0"/>
              <a:t>stier, </a:t>
            </a:r>
            <a:r>
              <a:rPr lang="nl-NL" dirty="0"/>
              <a:t>een jong rund </a:t>
            </a:r>
            <a:r>
              <a:rPr lang="nl-NL" dirty="0" smtClean="0"/>
              <a:t>tot </a:t>
            </a:r>
            <a:r>
              <a:rPr lang="nl-NL" dirty="0"/>
              <a:t>zondoffer, en een ram </a:t>
            </a:r>
            <a:r>
              <a:rPr lang="nl-NL" dirty="0" smtClean="0"/>
              <a:t>tot </a:t>
            </a:r>
            <a:r>
              <a:rPr lang="nl-NL" dirty="0"/>
              <a:t>brandoffer.</a:t>
            </a:r>
          </a:p>
          <a:p>
            <a:pPr marL="0" indent="0">
              <a:buNone/>
            </a:pPr>
            <a:r>
              <a:rPr lang="nl-NL" dirty="0" smtClean="0"/>
              <a:t>(…)</a:t>
            </a:r>
            <a:endParaRPr lang="nl-NL" dirty="0"/>
          </a:p>
        </p:txBody>
      </p:sp>
    </p:spTree>
    <p:extLst>
      <p:ext uri="{BB962C8B-B14F-4D97-AF65-F5344CB8AC3E}">
        <p14:creationId xmlns:p14="http://schemas.microsoft.com/office/powerpoint/2010/main" val="68353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ijdelijke aanduiding voor inhoud 2"/>
          <p:cNvSpPr txBox="1">
            <a:spLocks/>
          </p:cNvSpPr>
          <p:nvPr/>
        </p:nvSpPr>
        <p:spPr>
          <a:xfrm>
            <a:off x="179512" y="332656"/>
            <a:ext cx="8675143" cy="2664296"/>
          </a:xfrm>
          <a:prstGeom prst="rect">
            <a:avLst/>
          </a:prstGeom>
          <a:noFill/>
          <a:ln w="12700">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b="1" dirty="0" smtClean="0"/>
              <a:t>Leviticus 16</a:t>
            </a:r>
          </a:p>
          <a:p>
            <a:pPr marL="0" indent="0">
              <a:buNone/>
            </a:pPr>
            <a:r>
              <a:rPr lang="nl-NL" dirty="0"/>
              <a:t>6 Daarna zal </a:t>
            </a:r>
            <a:r>
              <a:rPr lang="nl-NL" dirty="0" err="1"/>
              <a:t>Aäron</a:t>
            </a:r>
            <a:r>
              <a:rPr lang="nl-NL" dirty="0"/>
              <a:t> de stier van het zondoffer, die voor hem zal zijn, offeren, en zal voor zich en voor zijn huis verzoening doen.</a:t>
            </a:r>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2357805"/>
            <a:ext cx="6156176" cy="4500195"/>
          </a:xfrm>
          <a:prstGeom prst="rect">
            <a:avLst/>
          </a:prstGeom>
        </p:spPr>
      </p:pic>
    </p:spTree>
    <p:extLst>
      <p:ext uri="{BB962C8B-B14F-4D97-AF65-F5344CB8AC3E}">
        <p14:creationId xmlns:p14="http://schemas.microsoft.com/office/powerpoint/2010/main" val="137968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ijdelijke aanduiding voor inhoud 2"/>
          <p:cNvSpPr txBox="1">
            <a:spLocks/>
          </p:cNvSpPr>
          <p:nvPr/>
        </p:nvSpPr>
        <p:spPr>
          <a:xfrm>
            <a:off x="304800" y="160338"/>
            <a:ext cx="8675143" cy="2880320"/>
          </a:xfrm>
          <a:prstGeom prst="rect">
            <a:avLst/>
          </a:prstGeom>
          <a:noFill/>
          <a:ln w="12700">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b="1" dirty="0" smtClean="0"/>
              <a:t>Leviticus 16</a:t>
            </a:r>
          </a:p>
          <a:p>
            <a:pPr marL="0" indent="0">
              <a:buNone/>
            </a:pPr>
            <a:r>
              <a:rPr lang="nl-NL" dirty="0"/>
              <a:t>14 En hij zal van het bloed van </a:t>
            </a:r>
            <a:r>
              <a:rPr lang="nl-NL" dirty="0" smtClean="0"/>
              <a:t>de stier nemen, en </a:t>
            </a:r>
            <a:r>
              <a:rPr lang="nl-NL" dirty="0"/>
              <a:t>zal met zijn vinger op het verzoendeksel oostwaarts sprengen; en voor het verzoendeksel zal hij zevenmaal met zijn vinger van dat bloed sprengen.</a:t>
            </a:r>
            <a:endParaRPr lang="nl-NL" dirty="0" smtClean="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3212976"/>
            <a:ext cx="4860032" cy="3645024"/>
          </a:xfrm>
          <a:prstGeom prst="rect">
            <a:avLst/>
          </a:prstGeom>
        </p:spPr>
      </p:pic>
    </p:spTree>
    <p:extLst>
      <p:ext uri="{BB962C8B-B14F-4D97-AF65-F5344CB8AC3E}">
        <p14:creationId xmlns:p14="http://schemas.microsoft.com/office/powerpoint/2010/main" val="91649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7504" y="404664"/>
            <a:ext cx="8822743" cy="6264696"/>
          </a:xfrm>
        </p:spPr>
        <p:txBody>
          <a:bodyPr>
            <a:normAutofit/>
          </a:bodyPr>
          <a:lstStyle/>
          <a:p>
            <a:pPr marL="0" indent="0">
              <a:buNone/>
            </a:pPr>
            <a:r>
              <a:rPr lang="nl-NL" sz="4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Grote verzoendag</a:t>
            </a:r>
          </a:p>
          <a:p>
            <a:pPr marL="0" indent="0">
              <a:buNone/>
            </a:pP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nl-NL"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Éénmaal</a:t>
            </a: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(per jaar) kwam de hogepriester in het heilige der heiligen, 3 keer:</a:t>
            </a:r>
          </a:p>
          <a:p>
            <a:pPr marL="0" indent="0">
              <a:buNone/>
            </a:pPr>
            <a:endPar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514350" indent="-514350">
              <a:buFont typeface="+mj-lt"/>
              <a:buAutoNum type="arabicPeriod"/>
            </a:pPr>
            <a:r>
              <a:rPr lang="nl-NL"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Met het bloed van een stier om verzoening te doen voor zichzelf en zijn huis (Lev.16:3, 6 en 14).</a:t>
            </a:r>
          </a:p>
          <a:p>
            <a:pPr marL="514350" indent="-514350">
              <a:buFont typeface="+mj-lt"/>
              <a:buAutoNum type="arabicPeriod"/>
            </a:pPr>
            <a:r>
              <a:rPr lang="nl-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Met het bloed van de eerste bok (Lev.16:5, 7-9, 15).</a:t>
            </a:r>
            <a:endParaRPr lang="nl-NL"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370907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standaard A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000" dirty="0">
            <a:solidFill>
              <a:srgbClr val="002060"/>
            </a:solidFill>
            <a:latin typeface="Verdana" pitchFamily="34" charset="0"/>
            <a:ea typeface="Verdana" pitchFamily="34" charset="0"/>
            <a:cs typeface="Verdana" pitchFamily="34" charset="0"/>
          </a:defRPr>
        </a:defPPr>
      </a:lstStyle>
    </a:tx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standaard AP</Template>
  <TotalTime>5832</TotalTime>
  <Words>593</Words>
  <Application>Microsoft Office PowerPoint</Application>
  <PresentationFormat>Diavoorstelling (4:3)</PresentationFormat>
  <Paragraphs>128</Paragraphs>
  <Slides>39</Slides>
  <Notes>38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39</vt:i4>
      </vt:variant>
    </vt:vector>
  </HeadingPairs>
  <TitlesOfParts>
    <vt:vector size="44" baseType="lpstr">
      <vt:lpstr>Arial</vt:lpstr>
      <vt:lpstr>Calibri</vt:lpstr>
      <vt:lpstr>Verdana</vt:lpstr>
      <vt:lpstr>Wingdings</vt:lpstr>
      <vt:lpstr>standaard AP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Andre Piet</dc:creator>
  <cp:lastModifiedBy>G Oudijn</cp:lastModifiedBy>
  <cp:revision>322</cp:revision>
  <dcterms:created xsi:type="dcterms:W3CDTF">2015-09-27T18:17:31Z</dcterms:created>
  <dcterms:modified xsi:type="dcterms:W3CDTF">2016-10-09T18:53:03Z</dcterms:modified>
</cp:coreProperties>
</file>