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8" r:id="rId4"/>
    <p:sldId id="273" r:id="rId5"/>
    <p:sldId id="272" r:id="rId6"/>
    <p:sldId id="274" r:id="rId7"/>
    <p:sldId id="260" r:id="rId8"/>
    <p:sldId id="261" r:id="rId9"/>
    <p:sldId id="262" r:id="rId10"/>
    <p:sldId id="263" r:id="rId11"/>
    <p:sldId id="264" r:id="rId12"/>
    <p:sldId id="265" r:id="rId13"/>
    <p:sldId id="266" r:id="rId14"/>
    <p:sldId id="267" r:id="rId15"/>
    <p:sldId id="269"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31"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59A4-7A75-47E9-97B1-A2520305D95F}" type="datetimeFigureOut">
              <a:rPr lang="nl-NL" smtClean="0"/>
              <a:t>1-10-2017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106A-C65C-49F2-9090-6983A723777C}" type="slidenum">
              <a:rPr lang="nl-NL" smtClean="0"/>
              <a:t>‹nr.›</a:t>
            </a:fld>
            <a:endParaRPr lang="nl-NL"/>
          </a:p>
        </p:txBody>
      </p:sp>
    </p:spTree>
    <p:extLst>
      <p:ext uri="{BB962C8B-B14F-4D97-AF65-F5344CB8AC3E}">
        <p14:creationId xmlns:p14="http://schemas.microsoft.com/office/powerpoint/2010/main" val="44895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88769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53217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36671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74977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9262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D9BE18-7C05-421A-9AB0-FE5B416DFC29}" type="datetimeFigureOut">
              <a:rPr lang="nl-NL" smtClean="0"/>
              <a:t>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331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D9BE18-7C05-421A-9AB0-FE5B416DFC29}" type="datetimeFigureOut">
              <a:rPr lang="nl-NL" smtClean="0"/>
              <a:t>1-10-2017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84350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D9BE18-7C05-421A-9AB0-FE5B416DFC29}" type="datetimeFigureOut">
              <a:rPr lang="nl-NL" smtClean="0"/>
              <a:t>1-10-2017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418303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D9BE18-7C05-421A-9AB0-FE5B416DFC29}" type="datetimeFigureOut">
              <a:rPr lang="nl-NL" smtClean="0"/>
              <a:t>1-10-2017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17072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D9BE18-7C05-421A-9AB0-FE5B416DFC29}" type="datetimeFigureOut">
              <a:rPr lang="nl-NL" smtClean="0"/>
              <a:t>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282566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D9BE18-7C05-421A-9AB0-FE5B416DFC29}" type="datetimeFigureOut">
              <a:rPr lang="nl-NL" smtClean="0"/>
              <a:t>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236126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9BE18-7C05-421A-9AB0-FE5B416DFC29}" type="datetimeFigureOut">
              <a:rPr lang="nl-NL" smtClean="0"/>
              <a:t>1-10-2017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0FA83-FEF0-4706-B7C1-EDA1B2829738}" type="slidenum">
              <a:rPr lang="nl-NL" smtClean="0"/>
              <a:t>‹nr.›</a:t>
            </a:fld>
            <a:endParaRPr lang="nl-NL"/>
          </a:p>
        </p:txBody>
      </p:sp>
    </p:spTree>
    <p:extLst>
      <p:ext uri="{BB962C8B-B14F-4D97-AF65-F5344CB8AC3E}">
        <p14:creationId xmlns:p14="http://schemas.microsoft.com/office/powerpoint/2010/main" val="229349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72103" y="5937463"/>
            <a:ext cx="3275856" cy="707886"/>
          </a:xfrm>
          <a:prstGeom prst="rect">
            <a:avLst/>
          </a:prstGeom>
          <a:noFill/>
        </p:spPr>
        <p:txBody>
          <a:bodyPr wrap="square" rtlCol="0">
            <a:spAutoFit/>
          </a:bodyPr>
          <a:lstStyle/>
          <a:p>
            <a:r>
              <a:rPr lang="nl-NL" sz="2000" dirty="0" smtClean="0">
                <a:solidFill>
                  <a:schemeClr val="bg1"/>
                </a:solidFill>
                <a:latin typeface="Verdana" pitchFamily="34" charset="0"/>
                <a:ea typeface="Verdana" pitchFamily="34" charset="0"/>
                <a:cs typeface="Verdana" pitchFamily="34" charset="0"/>
              </a:rPr>
              <a:t>21 mei 2017</a:t>
            </a:r>
            <a:endParaRPr lang="nl-NL" sz="2000" dirty="0">
              <a:solidFill>
                <a:schemeClr val="bg1"/>
              </a:solidFill>
              <a:latin typeface="Verdana" pitchFamily="34" charset="0"/>
              <a:ea typeface="Verdana" pitchFamily="34" charset="0"/>
              <a:cs typeface="Verdana" pitchFamily="34" charset="0"/>
            </a:endParaRPr>
          </a:p>
          <a:p>
            <a:r>
              <a:rPr lang="nl-NL" sz="2000" dirty="0">
                <a:solidFill>
                  <a:schemeClr val="bg1"/>
                </a:solidFill>
                <a:latin typeface="Verdana" pitchFamily="34" charset="0"/>
                <a:ea typeface="Verdana" pitchFamily="34" charset="0"/>
                <a:cs typeface="Verdana" pitchFamily="34" charset="0"/>
              </a:rPr>
              <a:t>Hendrik Ido Ambacht</a:t>
            </a:r>
          </a:p>
        </p:txBody>
      </p:sp>
      <p:sp>
        <p:nvSpPr>
          <p:cNvPr id="6" name="Tekstvak 5"/>
          <p:cNvSpPr txBox="1"/>
          <p:nvPr/>
        </p:nvSpPr>
        <p:spPr>
          <a:xfrm>
            <a:off x="-7246" y="255703"/>
            <a:ext cx="11567031" cy="1015663"/>
          </a:xfrm>
          <a:prstGeom prst="rect">
            <a:avLst/>
          </a:prstGeom>
          <a:noFill/>
        </p:spPr>
        <p:txBody>
          <a:bodyPr wrap="square" rtlCol="0">
            <a:spAutoFit/>
          </a:bodyPr>
          <a:lstStyle/>
          <a:p>
            <a:pPr algn="ctr"/>
            <a:r>
              <a:rPr lang="nl-NL" sz="6000" b="1" dirty="0" smtClean="0">
                <a:solidFill>
                  <a:schemeClr val="bg1"/>
                </a:solidFill>
                <a:latin typeface="Verdana" pitchFamily="34" charset="0"/>
                <a:ea typeface="Verdana" pitchFamily="34" charset="0"/>
                <a:cs typeface="Verdana" pitchFamily="34" charset="0"/>
              </a:rPr>
              <a:t>God alles                in allen</a:t>
            </a:r>
            <a:endParaRPr lang="nl-NL" sz="6000" b="1" dirty="0">
              <a:solidFill>
                <a:schemeClr val="bg1"/>
              </a:solidFill>
              <a:latin typeface="Verdana" pitchFamily="34" charset="0"/>
              <a:ea typeface="Verdana" pitchFamily="34" charset="0"/>
              <a:cs typeface="Verdana" pitchFamily="34" charset="0"/>
            </a:endParaRPr>
          </a:p>
        </p:txBody>
      </p:sp>
      <p:sp>
        <p:nvSpPr>
          <p:cNvPr id="8" name="Tekstvak 7"/>
          <p:cNvSpPr txBox="1"/>
          <p:nvPr/>
        </p:nvSpPr>
        <p:spPr>
          <a:xfrm>
            <a:off x="251520" y="5937463"/>
            <a:ext cx="3275856" cy="707886"/>
          </a:xfrm>
          <a:prstGeom prst="rect">
            <a:avLst/>
          </a:prstGeom>
          <a:noFill/>
        </p:spPr>
        <p:txBody>
          <a:bodyPr wrap="square" rtlCol="0">
            <a:spAutoFit/>
          </a:bodyPr>
          <a:lstStyle/>
          <a:p>
            <a:r>
              <a:rPr lang="nl-NL" sz="2000" dirty="0" smtClean="0">
                <a:solidFill>
                  <a:schemeClr val="bg1"/>
                </a:solidFill>
                <a:latin typeface="Verdana" pitchFamily="34" charset="0"/>
                <a:ea typeface="Verdana" pitchFamily="34" charset="0"/>
                <a:cs typeface="Verdana" pitchFamily="34" charset="0"/>
              </a:rPr>
              <a:t>21 mei 2017</a:t>
            </a:r>
            <a:endParaRPr lang="nl-NL" sz="2000" dirty="0">
              <a:solidFill>
                <a:schemeClr val="bg1"/>
              </a:solidFill>
              <a:latin typeface="Verdana" pitchFamily="34" charset="0"/>
              <a:ea typeface="Verdana" pitchFamily="34" charset="0"/>
              <a:cs typeface="Verdana" pitchFamily="34" charset="0"/>
            </a:endParaRPr>
          </a:p>
          <a:p>
            <a:r>
              <a:rPr lang="nl-NL" sz="2000" dirty="0">
                <a:solidFill>
                  <a:schemeClr val="bg1"/>
                </a:solidFill>
                <a:latin typeface="Verdana" pitchFamily="34" charset="0"/>
                <a:ea typeface="Verdana" pitchFamily="34" charset="0"/>
                <a:cs typeface="Verdana" pitchFamily="34" charset="0"/>
              </a:rPr>
              <a:t>Hendrik Ido Ambacht</a:t>
            </a:r>
          </a:p>
        </p:txBody>
      </p:sp>
      <p:sp>
        <p:nvSpPr>
          <p:cNvPr id="9" name="Tekstvak 8"/>
          <p:cNvSpPr txBox="1"/>
          <p:nvPr/>
        </p:nvSpPr>
        <p:spPr>
          <a:xfrm>
            <a:off x="-7246" y="301870"/>
            <a:ext cx="12071091" cy="1015663"/>
          </a:xfrm>
          <a:prstGeom prst="rect">
            <a:avLst/>
          </a:prstGeom>
          <a:noFill/>
        </p:spPr>
        <p:txBody>
          <a:bodyPr wrap="square" rtlCol="0">
            <a:spAutoFit/>
          </a:bodyPr>
          <a:lstStyle/>
          <a:p>
            <a:pPr algn="ctr"/>
            <a:r>
              <a:rPr lang="nl-NL" sz="6000" b="1" dirty="0" smtClean="0">
                <a:solidFill>
                  <a:srgbClr val="002060"/>
                </a:solidFill>
                <a:latin typeface="Verdana" pitchFamily="34" charset="0"/>
                <a:ea typeface="Verdana" pitchFamily="34" charset="0"/>
                <a:cs typeface="Verdana" pitchFamily="34" charset="0"/>
              </a:rPr>
              <a:t>de verwoesting van Jericho</a:t>
            </a:r>
            <a:endParaRPr lang="nl-NL" sz="6000" b="1" dirty="0">
              <a:solidFill>
                <a:srgbClr val="002060"/>
              </a:solidFill>
              <a:latin typeface="Verdana" pitchFamily="34" charset="0"/>
              <a:ea typeface="Verdana" pitchFamily="34" charset="0"/>
              <a:cs typeface="Verdana" pitchFamily="34" charset="0"/>
            </a:endParaRPr>
          </a:p>
        </p:txBody>
      </p:sp>
      <p:sp>
        <p:nvSpPr>
          <p:cNvPr id="10" name="Tekstvak 9"/>
          <p:cNvSpPr txBox="1"/>
          <p:nvPr/>
        </p:nvSpPr>
        <p:spPr>
          <a:xfrm>
            <a:off x="251520" y="5999652"/>
            <a:ext cx="3275856" cy="707886"/>
          </a:xfrm>
          <a:prstGeom prst="rect">
            <a:avLst/>
          </a:prstGeom>
          <a:noFill/>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1 oktober 2017</a:t>
            </a:r>
            <a:endParaRPr lang="nl-NL" sz="2000" dirty="0">
              <a:solidFill>
                <a:prstClr val="black"/>
              </a:solidFill>
              <a:latin typeface="Verdana" pitchFamily="34" charset="0"/>
              <a:ea typeface="Verdana" pitchFamily="34" charset="0"/>
              <a:cs typeface="Verdana" pitchFamily="34" charset="0"/>
            </a:endParaRPr>
          </a:p>
          <a:p>
            <a:r>
              <a:rPr lang="nl-NL" sz="2000" dirty="0">
                <a:solidFill>
                  <a:prstClr val="black"/>
                </a:solidFill>
                <a:latin typeface="Verdana" pitchFamily="34" charset="0"/>
                <a:ea typeface="Verdana" pitchFamily="34" charset="0"/>
                <a:cs typeface="Verdana" pitchFamily="34" charset="0"/>
              </a:rPr>
              <a:t>Hendrik Ido Ambacht</a:t>
            </a:r>
          </a:p>
        </p:txBody>
      </p:sp>
      <p:pic>
        <p:nvPicPr>
          <p:cNvPr id="3" name="Afbeelding 2"/>
          <p:cNvPicPr>
            <a:picLocks noChangeAspect="1"/>
          </p:cNvPicPr>
          <p:nvPr/>
        </p:nvPicPr>
        <p:blipFill>
          <a:blip r:embed="rId2"/>
          <a:stretch>
            <a:fillRect/>
          </a:stretch>
        </p:blipFill>
        <p:spPr>
          <a:xfrm>
            <a:off x="3008471" y="1723577"/>
            <a:ext cx="5535596" cy="4151697"/>
          </a:xfrm>
          <a:prstGeom prst="rect">
            <a:avLst/>
          </a:prstGeom>
        </p:spPr>
      </p:pic>
    </p:spTree>
    <p:extLst>
      <p:ext uri="{BB962C8B-B14F-4D97-AF65-F5344CB8AC3E}">
        <p14:creationId xmlns:p14="http://schemas.microsoft.com/office/powerpoint/2010/main" val="317657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4247317"/>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6</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10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Verder</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mijn broeders, word gesterkt in de Heere en in de sterkte van Zijn macht.</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11</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Bekleed u met de hele wapenrusting van God, opdat u stand kunt houden tegen de listige verleidingen van de duivel.</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3366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6093976"/>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6</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12 Want wij hebben de strijd niet tegen vlees en bloed, maar tegen de overheden,  tegen de machten, tegen de wereldbeheersers van de duisternis van dit tijdperk, tegen de geestelijke machten van het kwaad in de hemelse gewesten. </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13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Neem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daarom de  hele wapenrusting van God aan, opdat u weerstand kunt bieden op de dag van het kwaad,  en na alles gedaan te hebben, stand kunt houden.</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835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082145" y="2192483"/>
            <a:ext cx="5832763" cy="4374572"/>
          </a:xfrm>
          <a:prstGeom prst="rect">
            <a:avLst/>
          </a:prstGeom>
        </p:spPr>
      </p:pic>
      <p:pic>
        <p:nvPicPr>
          <p:cNvPr id="3" name="Afbeelding 2"/>
          <p:cNvPicPr>
            <a:picLocks noChangeAspect="1"/>
          </p:cNvPicPr>
          <p:nvPr/>
        </p:nvPicPr>
        <p:blipFill>
          <a:blip r:embed="rId3"/>
          <a:stretch>
            <a:fillRect/>
          </a:stretch>
        </p:blipFill>
        <p:spPr>
          <a:xfrm>
            <a:off x="0" y="0"/>
            <a:ext cx="5465774" cy="4145973"/>
          </a:xfrm>
          <a:prstGeom prst="rect">
            <a:avLst/>
          </a:prstGeom>
        </p:spPr>
      </p:pic>
    </p:spTree>
    <p:extLst>
      <p:ext uri="{BB962C8B-B14F-4D97-AF65-F5344CB8AC3E}">
        <p14:creationId xmlns:p14="http://schemas.microsoft.com/office/powerpoint/2010/main" val="78380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27536"/>
            <a:ext cx="5465774" cy="4145973"/>
          </a:xfrm>
          <a:prstGeom prst="rect">
            <a:avLst/>
          </a:prstGeom>
        </p:spPr>
      </p:pic>
      <p:sp>
        <p:nvSpPr>
          <p:cNvPr id="4" name="Tekstvak 3"/>
          <p:cNvSpPr txBox="1"/>
          <p:nvPr/>
        </p:nvSpPr>
        <p:spPr>
          <a:xfrm>
            <a:off x="4135581" y="3896591"/>
            <a:ext cx="7370619" cy="2492990"/>
          </a:xfrm>
          <a:prstGeom prst="rect">
            <a:avLst/>
          </a:prstGeom>
          <a:noFill/>
        </p:spPr>
        <p:txBody>
          <a:bodyPr wrap="square" rtlCol="0">
            <a:spAutoFit/>
          </a:bodyPr>
          <a:lstStyle/>
          <a:p>
            <a:pPr marL="285750" indent="-285750">
              <a:buFont typeface="Wingdings" panose="05000000000000000000" pitchFamily="2" charset="2"/>
              <a:buChar char="Ø"/>
            </a:pPr>
            <a:r>
              <a:rPr lang="nl-NL" sz="3000" dirty="0" smtClean="0">
                <a:latin typeface="Verdana" panose="020B0604030504040204" pitchFamily="34" charset="0"/>
                <a:ea typeface="Verdana" panose="020B0604030504040204" pitchFamily="34" charset="0"/>
                <a:cs typeface="Verdana" panose="020B0604030504040204" pitchFamily="34" charset="0"/>
              </a:rPr>
              <a:t>Van een dode ram (</a:t>
            </a:r>
            <a:r>
              <a:rPr lang="nl-NL" sz="3000" dirty="0" err="1" smtClean="0">
                <a:latin typeface="Verdana" panose="020B0604030504040204" pitchFamily="34" charset="0"/>
                <a:ea typeface="Verdana" panose="020B0604030504040204" pitchFamily="34" charset="0"/>
                <a:cs typeface="Verdana" panose="020B0604030504040204" pitchFamily="34" charset="0"/>
              </a:rPr>
              <a:t>vgl</a:t>
            </a:r>
            <a:r>
              <a:rPr lang="nl-NL" sz="3000" dirty="0" smtClean="0">
                <a:latin typeface="Verdana" panose="020B0604030504040204" pitchFamily="34" charset="0"/>
                <a:ea typeface="Verdana" panose="020B0604030504040204" pitchFamily="34" charset="0"/>
                <a:cs typeface="Verdana" panose="020B0604030504040204" pitchFamily="34" charset="0"/>
              </a:rPr>
              <a:t>: offerdier)</a:t>
            </a:r>
          </a:p>
          <a:p>
            <a:pPr marL="285750" indent="-285750">
              <a:buFont typeface="Wingdings" panose="05000000000000000000" pitchFamily="2" charset="2"/>
              <a:buChar char="Ø"/>
            </a:pPr>
            <a:r>
              <a:rPr lang="nl-NL" sz="3000" dirty="0" smtClean="0">
                <a:latin typeface="Verdana" panose="020B0604030504040204" pitchFamily="34" charset="0"/>
                <a:ea typeface="Verdana" panose="020B0604030504040204" pitchFamily="34" charset="0"/>
                <a:cs typeface="Verdana" panose="020B0604030504040204" pitchFamily="34" charset="0"/>
              </a:rPr>
              <a:t>Toch klinkt er geluid</a:t>
            </a:r>
          </a:p>
          <a:p>
            <a:pPr marL="285750" indent="-285750">
              <a:buFont typeface="Wingdings" panose="05000000000000000000" pitchFamily="2" charset="2"/>
              <a:buChar char="Ø"/>
            </a:pPr>
            <a:r>
              <a:rPr lang="nl-NL" sz="3000" dirty="0" smtClean="0">
                <a:latin typeface="Verdana" panose="020B0604030504040204" pitchFamily="34" charset="0"/>
                <a:ea typeface="Verdana" panose="020B0604030504040204" pitchFamily="34" charset="0"/>
                <a:cs typeface="Verdana" panose="020B0604030504040204" pitchFamily="34" charset="0"/>
              </a:rPr>
              <a:t>Beeld van de opgewekte Christus die spreekt</a:t>
            </a:r>
          </a:p>
          <a:p>
            <a:pPr marL="285750" indent="-285750">
              <a:buFont typeface="Wingdings" panose="05000000000000000000" pitchFamily="2" charset="2"/>
              <a:buChar char="Ø"/>
            </a:pPr>
            <a:endParaRPr lang="nl-NL" dirty="0"/>
          </a:p>
          <a:p>
            <a:pPr marL="285750" indent="-285750">
              <a:buFont typeface="Wingdings" panose="05000000000000000000" pitchFamily="2" charset="2"/>
              <a:buChar char="Ø"/>
            </a:pPr>
            <a:endParaRPr lang="nl-NL" dirty="0"/>
          </a:p>
        </p:txBody>
      </p:sp>
    </p:spTree>
    <p:extLst>
      <p:ext uri="{BB962C8B-B14F-4D97-AF65-F5344CB8AC3E}">
        <p14:creationId xmlns:p14="http://schemas.microsoft.com/office/powerpoint/2010/main" val="5366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27536"/>
            <a:ext cx="5465774" cy="4145973"/>
          </a:xfrm>
          <a:prstGeom prst="rect">
            <a:avLst/>
          </a:prstGeom>
        </p:spPr>
      </p:pic>
      <p:sp>
        <p:nvSpPr>
          <p:cNvPr id="4" name="Tekstvak 3"/>
          <p:cNvSpPr txBox="1"/>
          <p:nvPr/>
        </p:nvSpPr>
        <p:spPr>
          <a:xfrm>
            <a:off x="4255324" y="4288477"/>
            <a:ext cx="7370619" cy="2031325"/>
          </a:xfrm>
          <a:prstGeom prst="rect">
            <a:avLst/>
          </a:prstGeom>
          <a:noFill/>
        </p:spPr>
        <p:txBody>
          <a:bodyPr wrap="square" rtlCol="0">
            <a:spAutoFit/>
          </a:bodyPr>
          <a:lstStyle/>
          <a:p>
            <a:pPr marL="285750" indent="-285750">
              <a:buFont typeface="Wingdings" panose="05000000000000000000" pitchFamily="2" charset="2"/>
              <a:buChar char="Ø"/>
            </a:pPr>
            <a:r>
              <a:rPr lang="nl-NL" sz="3000" dirty="0" smtClean="0">
                <a:latin typeface="Verdana" panose="020B0604030504040204" pitchFamily="34" charset="0"/>
                <a:ea typeface="Verdana" panose="020B0604030504040204" pitchFamily="34" charset="0"/>
                <a:cs typeface="Verdana" panose="020B0604030504040204" pitchFamily="34" charset="0"/>
              </a:rPr>
              <a:t>Hoorn:</a:t>
            </a:r>
          </a:p>
          <a:p>
            <a:pPr marL="914400" lvl="1" indent="-457200">
              <a:buFont typeface="Courier New" panose="02070309020205020404" pitchFamily="49" charset="0"/>
              <a:buChar char="o"/>
            </a:pPr>
            <a:r>
              <a:rPr lang="nl-NL" sz="3000" dirty="0" smtClean="0">
                <a:latin typeface="Verdana" panose="020B0604030504040204" pitchFamily="34" charset="0"/>
                <a:ea typeface="Verdana" panose="020B0604030504040204" pitchFamily="34" charset="0"/>
                <a:cs typeface="Verdana" panose="020B0604030504040204" pitchFamily="34" charset="0"/>
              </a:rPr>
              <a:t>Kracht (wapens van het dier)</a:t>
            </a:r>
          </a:p>
          <a:p>
            <a:pPr marL="914400" lvl="1" indent="-457200">
              <a:buFont typeface="Courier New" panose="02070309020205020404" pitchFamily="49" charset="0"/>
              <a:buChar char="o"/>
            </a:pPr>
            <a:r>
              <a:rPr lang="nl-NL" sz="3000" dirty="0" smtClean="0">
                <a:latin typeface="Verdana" panose="020B0604030504040204" pitchFamily="34" charset="0"/>
                <a:ea typeface="Verdana" panose="020B0604030504040204" pitchFamily="34" charset="0"/>
                <a:cs typeface="Verdana" panose="020B0604030504040204" pitchFamily="34" charset="0"/>
              </a:rPr>
              <a:t>Koningschap (Opb.17:12)</a:t>
            </a:r>
          </a:p>
          <a:p>
            <a:pPr marL="285750" indent="-285750">
              <a:buFont typeface="Wingdings" panose="05000000000000000000" pitchFamily="2" charset="2"/>
              <a:buChar char="Ø"/>
            </a:pPr>
            <a:endParaRPr lang="nl-NL" dirty="0"/>
          </a:p>
          <a:p>
            <a:pPr marL="285750" indent="-285750">
              <a:buFont typeface="Wingdings" panose="05000000000000000000" pitchFamily="2" charset="2"/>
              <a:buChar char="Ø"/>
            </a:pPr>
            <a:endParaRPr lang="nl-NL" dirty="0"/>
          </a:p>
        </p:txBody>
      </p:sp>
    </p:spTree>
    <p:extLst>
      <p:ext uri="{BB962C8B-B14F-4D97-AF65-F5344CB8AC3E}">
        <p14:creationId xmlns:p14="http://schemas.microsoft.com/office/powerpoint/2010/main" val="3009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124688"/>
            <a:ext cx="6425948" cy="494111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749" y="1714500"/>
            <a:ext cx="5791469" cy="4322618"/>
          </a:xfrm>
          <a:prstGeom prst="rect">
            <a:avLst/>
          </a:prstGeom>
        </p:spPr>
      </p:pic>
    </p:spTree>
    <p:extLst>
      <p:ext uri="{BB962C8B-B14F-4D97-AF65-F5344CB8AC3E}">
        <p14:creationId xmlns:p14="http://schemas.microsoft.com/office/powerpoint/2010/main" val="24492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 y="736239"/>
            <a:ext cx="11783786" cy="1015663"/>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Exodus 14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14 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HEERE zal voor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jullie strijden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jullie zullen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stil zijn.</a:t>
            </a:r>
          </a:p>
        </p:txBody>
      </p:sp>
    </p:spTree>
    <p:extLst>
      <p:ext uri="{BB962C8B-B14F-4D97-AF65-F5344CB8AC3E}">
        <p14:creationId xmlns:p14="http://schemas.microsoft.com/office/powerpoint/2010/main" val="23783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43395" y="182274"/>
            <a:ext cx="2652132" cy="2342717"/>
          </a:xfrm>
          <a:prstGeom prst="rect">
            <a:avLst/>
          </a:prstGeom>
        </p:spPr>
      </p:pic>
      <p:sp>
        <p:nvSpPr>
          <p:cNvPr id="3" name="Tijdelijke aanduiding voor inhoud 2"/>
          <p:cNvSpPr>
            <a:spLocks noGrp="1"/>
          </p:cNvSpPr>
          <p:nvPr>
            <p:ph idx="1"/>
          </p:nvPr>
        </p:nvSpPr>
        <p:spPr>
          <a:xfrm>
            <a:off x="843395" y="2885498"/>
            <a:ext cx="11012633" cy="3536084"/>
          </a:xfrm>
        </p:spPr>
        <p:txBody>
          <a:bodyPr>
            <a:noAutofit/>
          </a:bodyPr>
          <a:lstStyle/>
          <a:p>
            <a:pPr marL="0" indent="0">
              <a:buNone/>
            </a:pPr>
            <a:r>
              <a:rPr lang="nl-NL" sz="3000" dirty="0">
                <a:latin typeface="Verdana" panose="020B0604030504040204" pitchFamily="34" charset="0"/>
                <a:ea typeface="Verdana" panose="020B0604030504040204" pitchFamily="34" charset="0"/>
                <a:cs typeface="Verdana" panose="020B0604030504040204" pitchFamily="34" charset="0"/>
              </a:rPr>
              <a:t>Jericho </a:t>
            </a:r>
            <a:r>
              <a:rPr lang="nl-NL" sz="3000" dirty="0" smtClean="0">
                <a:latin typeface="Verdana" panose="020B0604030504040204" pitchFamily="34" charset="0"/>
                <a:ea typeface="Verdana" panose="020B0604030504040204" pitchFamily="34" charset="0"/>
                <a:cs typeface="Verdana" panose="020B0604030504040204" pitchFamily="34" charset="0"/>
              </a:rPr>
              <a:t>(…) </a:t>
            </a:r>
            <a:r>
              <a:rPr lang="nl-NL" sz="3000" dirty="0">
                <a:latin typeface="Verdana" panose="020B0604030504040204" pitchFamily="34" charset="0"/>
                <a:ea typeface="Verdana" panose="020B0604030504040204" pitchFamily="34" charset="0"/>
                <a:cs typeface="Verdana" panose="020B0604030504040204" pitchFamily="34" charset="0"/>
              </a:rPr>
              <a:t>is een stad op de Westelijke Jordaanoever, niet ver van de rivier de Jordaan en ongeveer 15 kilometer ten noordwesten van de Dode Zee. De stad ligt ongeveer </a:t>
            </a:r>
            <a:r>
              <a:rPr lang="nl-NL" sz="3000" b="1" u="sng" dirty="0">
                <a:latin typeface="Verdana" panose="020B0604030504040204" pitchFamily="34" charset="0"/>
                <a:ea typeface="Verdana" panose="020B0604030504040204" pitchFamily="34" charset="0"/>
                <a:cs typeface="Verdana" panose="020B0604030504040204" pitchFamily="34" charset="0"/>
              </a:rPr>
              <a:t>260 meter onder </a:t>
            </a:r>
            <a:r>
              <a:rPr lang="nl-NL" sz="3000" b="1" u="sng" dirty="0" smtClean="0">
                <a:latin typeface="Verdana" panose="020B0604030504040204" pitchFamily="34" charset="0"/>
                <a:ea typeface="Verdana" panose="020B0604030504040204" pitchFamily="34" charset="0"/>
                <a:cs typeface="Verdana" panose="020B0604030504040204" pitchFamily="34" charset="0"/>
              </a:rPr>
              <a:t>zeeniveau</a:t>
            </a:r>
            <a:r>
              <a:rPr lang="nl-NL" sz="3000" dirty="0" smtClean="0">
                <a:latin typeface="Verdana" panose="020B0604030504040204" pitchFamily="34" charset="0"/>
                <a:ea typeface="Verdana" panose="020B0604030504040204" pitchFamily="34" charset="0"/>
                <a:cs typeface="Verdana" panose="020B0604030504040204" pitchFamily="34" charset="0"/>
              </a:rPr>
              <a:t> (…) </a:t>
            </a:r>
          </a:p>
          <a:p>
            <a:pPr marL="0" indent="0">
              <a:buNone/>
            </a:pPr>
            <a:r>
              <a:rPr lang="nl-NL" sz="3000" dirty="0" smtClean="0">
                <a:latin typeface="Verdana" panose="020B0604030504040204" pitchFamily="34" charset="0"/>
                <a:ea typeface="Verdana" panose="020B0604030504040204" pitchFamily="34" charset="0"/>
                <a:cs typeface="Verdana" panose="020B0604030504040204" pitchFamily="34" charset="0"/>
              </a:rPr>
              <a:t>Jericho </a:t>
            </a:r>
            <a:r>
              <a:rPr lang="nl-NL" sz="3000" dirty="0">
                <a:latin typeface="Verdana" panose="020B0604030504040204" pitchFamily="34" charset="0"/>
                <a:ea typeface="Verdana" panose="020B0604030504040204" pitchFamily="34" charset="0"/>
                <a:cs typeface="Verdana" panose="020B0604030504040204" pitchFamily="34" charset="0"/>
              </a:rPr>
              <a:t>staat bekend als de </a:t>
            </a:r>
            <a:r>
              <a:rPr lang="nl-NL" sz="3000" b="1" u="sng" dirty="0">
                <a:latin typeface="Verdana" panose="020B0604030504040204" pitchFamily="34" charset="0"/>
                <a:ea typeface="Verdana" panose="020B0604030504040204" pitchFamily="34" charset="0"/>
                <a:cs typeface="Verdana" panose="020B0604030504040204" pitchFamily="34" charset="0"/>
              </a:rPr>
              <a:t>oudste continu bewoonde stad</a:t>
            </a:r>
            <a:r>
              <a:rPr lang="nl-NL" sz="3000" dirty="0">
                <a:latin typeface="Verdana" panose="020B0604030504040204" pitchFamily="34" charset="0"/>
                <a:ea typeface="Verdana" panose="020B0604030504040204" pitchFamily="34" charset="0"/>
                <a:cs typeface="Verdana" panose="020B0604030504040204" pitchFamily="34" charset="0"/>
              </a:rPr>
              <a:t> ter wereld.</a:t>
            </a:r>
          </a:p>
        </p:txBody>
      </p:sp>
    </p:spTree>
    <p:extLst>
      <p:ext uri="{BB962C8B-B14F-4D97-AF65-F5344CB8AC3E}">
        <p14:creationId xmlns:p14="http://schemas.microsoft.com/office/powerpoint/2010/main" val="411049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5632311"/>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Maar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er zijn ook  valse profeten onder het volk geweest,  zoals er ook onder u valse leraars zullen zijn, die heimelijk verderfelijke afwijkingen in de leer zullen invoeren. Daarmee verloochenen zij zelfs de Heere, Die hen gekocht heeft, en brengen zij een snel verderf over zichzelf.</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velen zullen hen, door wie de weg van de waarheid gelasterd zal worden, op hun verderfelijke wegen navolgen.</a:t>
            </a: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48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4708981"/>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3 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zij zullen u door hebzucht met verzonnen woorden uitbuiten.  Het vonnis over hen is reeds lang in werking en hun verderf sluimert niet.</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Want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als God  de engelen die gezondigd hebben, niet gespaard heeft, maar hen in de hel geworpen en overgegeven heeft aan de ketenen van de duisternis om tot het oordeel bewaard te worden;</a:t>
            </a: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92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5170646"/>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5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als God de oude wereld niet gespaard heeft,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maar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het achttal van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Noach</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de prediker van de gerechtigheid, bewaard heeft, toen Hij de zondvloed over de wereld van de goddelozen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bracht,</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als God de steden  Sodom en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Gomorra</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tot as verbrand en tot de vernietiging veroordeeld heeft en tot een voorbeeld gesteld heeft voor hen die goddeloos zouden leven;</a:t>
            </a: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32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644700"/>
            <a:ext cx="11648209" cy="6093976"/>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7</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als God de rechtvaardige Lot,  die leed onder de losbandige levenswandel van normloze mensen, verlost heeft</a:t>
            </a:r>
          </a:p>
          <a:p>
            <a:pPr algn="ct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8</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want deze rechtvaardige, die in hun midden woonde, heeft dag in dag uit zijn rechtvaardige ziel  gekweld bij het zien en horen van hun wetteloze daden –</a:t>
            </a:r>
          </a:p>
          <a:p>
            <a:pPr algn="ct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9</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dan weet de Heere ook nu de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godvruchtigen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uit de verzoeking te verlossen, maar de onrechtvaardigen te bewaren tot de dag van het oordeel, om gestraft te worden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17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683327" y="0"/>
            <a:ext cx="8420986" cy="6848828"/>
          </a:xfrm>
          <a:prstGeom prst="rect">
            <a:avLst/>
          </a:prstGeom>
        </p:spPr>
      </p:pic>
    </p:spTree>
    <p:extLst>
      <p:ext uri="{BB962C8B-B14F-4D97-AF65-F5344CB8AC3E}">
        <p14:creationId xmlns:p14="http://schemas.microsoft.com/office/powerpoint/2010/main" val="192941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1938992"/>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Galaten 3</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22 Maar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Schrift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sluit alles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samen op onder zonde, opdat de belofte vanuit het geloof van Jezus Christus gegeven zal worden aan die geloven.</a:t>
            </a:r>
          </a:p>
        </p:txBody>
      </p:sp>
    </p:spTree>
    <p:extLst>
      <p:ext uri="{BB962C8B-B14F-4D97-AF65-F5344CB8AC3E}">
        <p14:creationId xmlns:p14="http://schemas.microsoft.com/office/powerpoint/2010/main" val="96201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274" y="779782"/>
            <a:ext cx="11456226" cy="1477328"/>
          </a:xfrm>
          <a:prstGeom prst="rect">
            <a:avLst/>
          </a:prstGeom>
        </p:spPr>
        <p:txBody>
          <a:bodyPr wrap="square">
            <a:spAutoFit/>
          </a:bodyPr>
          <a:lstStyle/>
          <a:p>
            <a:pPr algn="ct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Romeinen 11</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32 Want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 sluit allen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samen op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ongehoorzaamheid</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opdat Hij Zich over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allen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zou ontfermen.</a:t>
            </a:r>
          </a:p>
        </p:txBody>
      </p:sp>
    </p:spTree>
    <p:extLst>
      <p:ext uri="{BB962C8B-B14F-4D97-AF65-F5344CB8AC3E}">
        <p14:creationId xmlns:p14="http://schemas.microsoft.com/office/powerpoint/2010/main" val="19914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5651</TotalTime>
  <Words>183</Words>
  <Application>Microsoft Office PowerPoint</Application>
  <PresentationFormat>Breedbeeld</PresentationFormat>
  <Paragraphs>56</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Calibri Light</vt:lpstr>
      <vt:lpstr>Courier New</vt:lpstr>
      <vt:lpstr>Verdana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 Oudijn</cp:lastModifiedBy>
  <cp:revision>225</cp:revision>
  <dcterms:created xsi:type="dcterms:W3CDTF">2017-01-31T19:25:01Z</dcterms:created>
  <dcterms:modified xsi:type="dcterms:W3CDTF">2017-10-01T12:40:03Z</dcterms:modified>
</cp:coreProperties>
</file>