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313" r:id="rId3"/>
    <p:sldId id="309" r:id="rId4"/>
    <p:sldId id="314" r:id="rId5"/>
    <p:sldId id="311" r:id="rId6"/>
    <p:sldId id="315" r:id="rId7"/>
    <p:sldId id="318" r:id="rId8"/>
    <p:sldId id="320" r:id="rId9"/>
    <p:sldId id="321" r:id="rId10"/>
    <p:sldId id="322" r:id="rId11"/>
    <p:sldId id="323" r:id="rId12"/>
    <p:sldId id="324" r:id="rId13"/>
    <p:sldId id="325" r:id="rId14"/>
    <p:sldId id="328" r:id="rId15"/>
    <p:sldId id="326" r:id="rId16"/>
    <p:sldId id="329" r:id="rId17"/>
    <p:sldId id="330" r:id="rId18"/>
    <p:sldId id="333" r:id="rId19"/>
    <p:sldId id="331" r:id="rId20"/>
    <p:sldId id="334" r:id="rId21"/>
    <p:sldId id="335" r:id="rId22"/>
    <p:sldId id="33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84" autoAdjust="0"/>
    <p:restoredTop sz="94660"/>
  </p:normalViewPr>
  <p:slideViewPr>
    <p:cSldViewPr snapToGrid="0">
      <p:cViewPr varScale="1">
        <p:scale>
          <a:sx n="92" d="100"/>
          <a:sy n="92" d="100"/>
        </p:scale>
        <p:origin x="462"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9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20-5-2018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a:t>
            </a:fld>
            <a:endParaRPr lang="nl-NL"/>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132685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a:t>
            </a:fld>
            <a:endParaRPr lang="nl-NL"/>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95129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8</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03591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14</a:t>
            </a:fld>
            <a:endParaRPr lang="nl-NL"/>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125914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20-5-2018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20-5-2018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20-5-2018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20-5-2018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76342"/>
            <a:ext cx="12192000" cy="1631216"/>
          </a:xfrm>
          <a:prstGeom prst="rect">
            <a:avLst/>
          </a:prstGeom>
          <a:noFill/>
        </p:spPr>
        <p:txBody>
          <a:bodyPr wrap="square" rtlCol="0">
            <a:spAutoFit/>
          </a:bodyPr>
          <a:lstStyle/>
          <a:p>
            <a:pPr algn="ctr"/>
            <a:r>
              <a:rPr lang="nl-NL" sz="5000" b="1" dirty="0">
                <a:solidFill>
                  <a:srgbClr val="002060"/>
                </a:solidFill>
                <a:latin typeface="Verdana" pitchFamily="34" charset="0"/>
                <a:ea typeface="Verdana" pitchFamily="34" charset="0"/>
                <a:cs typeface="Verdana" pitchFamily="34" charset="0"/>
              </a:rPr>
              <a:t>d</a:t>
            </a:r>
            <a:r>
              <a:rPr lang="nl-NL" sz="5000" b="1" dirty="0" smtClean="0">
                <a:solidFill>
                  <a:srgbClr val="002060"/>
                </a:solidFill>
                <a:latin typeface="Verdana" pitchFamily="34" charset="0"/>
                <a:ea typeface="Verdana" pitchFamily="34" charset="0"/>
                <a:cs typeface="Verdana" pitchFamily="34" charset="0"/>
              </a:rPr>
              <a:t>e gelijkenissen in Mattheus 13 (3)</a:t>
            </a:r>
            <a:endParaRPr lang="nl-NL" sz="5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latin typeface="Verdana" pitchFamily="34" charset="0"/>
                <a:ea typeface="Verdana" pitchFamily="34" charset="0"/>
                <a:cs typeface="Verdana" pitchFamily="34" charset="0"/>
              </a:rPr>
              <a:t>20 mei 2018</a:t>
            </a:r>
            <a:endParaRPr lang="nl-NL" sz="2000" dirty="0">
              <a:latin typeface="Verdana" pitchFamily="34" charset="0"/>
              <a:ea typeface="Verdana" pitchFamily="34" charset="0"/>
              <a:cs typeface="Verdana" pitchFamily="34" charset="0"/>
            </a:endParaRPr>
          </a:p>
          <a:p>
            <a:r>
              <a:rPr lang="nl-NL" sz="2000" dirty="0" smtClean="0">
                <a:latin typeface="Verdana" pitchFamily="34" charset="0"/>
                <a:ea typeface="Verdana" pitchFamily="34" charset="0"/>
                <a:cs typeface="Verdana" pitchFamily="34" charset="0"/>
              </a:rPr>
              <a:t>Hendrik Ido Ambacht</a:t>
            </a:r>
            <a:endParaRPr lang="nl-NL" sz="2000" dirty="0">
              <a:latin typeface="Verdana" pitchFamily="34" charset="0"/>
              <a:ea typeface="Verdana" pitchFamily="34" charset="0"/>
              <a:cs typeface="Verdana" pitchFamily="34" charset="0"/>
            </a:endParaRPr>
          </a:p>
        </p:txBody>
      </p:sp>
      <p:pic>
        <p:nvPicPr>
          <p:cNvPr id="2" name="Afbeelding 1"/>
          <p:cNvPicPr>
            <a:picLocks noChangeAspect="1"/>
          </p:cNvPicPr>
          <p:nvPr/>
        </p:nvPicPr>
        <p:blipFill>
          <a:blip r:embed="rId3"/>
          <a:stretch>
            <a:fillRect/>
          </a:stretch>
        </p:blipFill>
        <p:spPr>
          <a:xfrm>
            <a:off x="3597311" y="1992634"/>
            <a:ext cx="4997377" cy="3748033"/>
          </a:xfrm>
          <a:prstGeom prst="rect">
            <a:avLst/>
          </a:prstGeom>
        </p:spPr>
      </p:pic>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2900" y="292555"/>
            <a:ext cx="11522529" cy="3046988"/>
          </a:xfrm>
          <a:prstGeom prst="rect">
            <a:avLst/>
          </a:prstGeom>
        </p:spPr>
        <p:txBody>
          <a:bodyPr wrap="square">
            <a:spAutoFit/>
          </a:bodyPr>
          <a:lstStyle/>
          <a:p>
            <a:endPar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rampen, oorlogen (vers 1-12)</a:t>
            </a:r>
          </a:p>
          <a:p>
            <a:endPar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Mattheus </a:t>
            </a:r>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24</a:t>
            </a:r>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Maar wie volharden zal tot het einde, die zal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gered worden</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14 En dit Evangelie van het Koninkrijk zal in heel de wereld gepredikt worden tot een getuigenis voor alle volken; en dan zal het einde komen.</a:t>
            </a:r>
            <a:endParaRPr lang="nl-NL" sz="24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0066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2900" y="292555"/>
            <a:ext cx="11522529" cy="4524315"/>
          </a:xfrm>
          <a:prstGeom prst="rect">
            <a:avLst/>
          </a:prstGeom>
        </p:spPr>
        <p:txBody>
          <a:bodyPr wrap="square">
            <a:spAutoFit/>
          </a:bodyPr>
          <a:lstStyle/>
          <a:p>
            <a:endPar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grote verdrukking, komst van Christus (vers 15-34)</a:t>
            </a:r>
          </a:p>
          <a:p>
            <a:endPar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Mattheus 24</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37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Zoals de dagen van </a:t>
            </a:r>
            <a:r>
              <a:rPr lang="nl-NL" sz="2400" dirty="0" err="1">
                <a:solidFill>
                  <a:srgbClr val="002060"/>
                </a:solidFill>
                <a:latin typeface="Verdana" panose="020B0604030504040204" pitchFamily="34" charset="0"/>
                <a:ea typeface="Verdana" panose="020B0604030504040204" pitchFamily="34" charset="0"/>
                <a:cs typeface="Verdana" panose="020B0604030504040204" pitchFamily="34" charset="0"/>
              </a:rPr>
              <a:t>Noach</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waren, zo zal ook de komst van de Zoon des mensen zijn.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38 Want zoals ze bezig waren in de dagen voor de zondvloed met eten, drinken, trouwen en ten huwelijk geven, tot op de dag waarop </a:t>
            </a:r>
            <a:r>
              <a:rPr lang="nl-NL" sz="2400" dirty="0" err="1">
                <a:solidFill>
                  <a:srgbClr val="002060"/>
                </a:solidFill>
                <a:latin typeface="Verdana" panose="020B0604030504040204" pitchFamily="34" charset="0"/>
                <a:ea typeface="Verdana" panose="020B0604030504040204" pitchFamily="34" charset="0"/>
                <a:cs typeface="Verdana" panose="020B0604030504040204" pitchFamily="34" charset="0"/>
              </a:rPr>
              <a:t>Noach</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de ark binnenging,</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39 en het niet merkten, totdat de zondvloed kwam en hen allen wegnam, zo zal ook de komst van de Zoon des mensen zijn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975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2900" y="292555"/>
            <a:ext cx="11522529" cy="1569660"/>
          </a:xfrm>
          <a:prstGeom prst="rect">
            <a:avLst/>
          </a:prstGeom>
        </p:spPr>
        <p:txBody>
          <a:bodyPr wrap="square">
            <a:spAutoFit/>
          </a:bodyPr>
          <a:lstStyle/>
          <a:p>
            <a:endPar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Mattheus 24</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40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Dan zullen er twee op de akker zijn; de één zal aangenomen en de ander zal achtergelaten worden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17" y="3148899"/>
            <a:ext cx="11600712" cy="3633341"/>
          </a:xfrm>
          <a:prstGeom prst="rect">
            <a:avLst/>
          </a:prstGeom>
        </p:spPr>
      </p:pic>
    </p:spTree>
    <p:extLst>
      <p:ext uri="{BB962C8B-B14F-4D97-AF65-F5344CB8AC3E}">
        <p14:creationId xmlns:p14="http://schemas.microsoft.com/office/powerpoint/2010/main" val="3665201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2900" y="292555"/>
            <a:ext cx="11522529" cy="1569660"/>
          </a:xfrm>
          <a:prstGeom prst="rect">
            <a:avLst/>
          </a:prstGeom>
        </p:spPr>
        <p:txBody>
          <a:bodyPr wrap="square">
            <a:spAutoFit/>
          </a:bodyPr>
          <a:lstStyle/>
          <a:p>
            <a:endPar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Mattheus 24</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41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Er zullen twee vrouwen malen met de molen; de één zal aangenomen en de ander zal achtergelaten worden.</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9" y="3183768"/>
            <a:ext cx="11865430" cy="3674232"/>
          </a:xfrm>
          <a:prstGeom prst="rect">
            <a:avLst/>
          </a:prstGeom>
        </p:spPr>
      </p:pic>
    </p:spTree>
    <p:extLst>
      <p:ext uri="{BB962C8B-B14F-4D97-AF65-F5344CB8AC3E}">
        <p14:creationId xmlns:p14="http://schemas.microsoft.com/office/powerpoint/2010/main" val="766992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vak 18"/>
          <p:cNvSpPr txBox="1"/>
          <p:nvPr/>
        </p:nvSpPr>
        <p:spPr>
          <a:xfrm>
            <a:off x="1664162" y="3428875"/>
            <a:ext cx="8575646" cy="2047133"/>
          </a:xfrm>
          <a:prstGeom prst="rect">
            <a:avLst/>
          </a:prstGeom>
          <a:noFill/>
          <a:ln w="12700">
            <a:solidFill>
              <a:schemeClr val="tx1"/>
            </a:solidFill>
          </a:ln>
        </p:spPr>
        <p:txBody>
          <a:bodyPr wrap="square" rtlCol="0">
            <a:spAutoFit/>
          </a:bodyPr>
          <a:lstStyle/>
          <a:p>
            <a:endParaRPr lang="nl-NL" dirty="0"/>
          </a:p>
        </p:txBody>
      </p:sp>
      <p:sp>
        <p:nvSpPr>
          <p:cNvPr id="21" name="Tekstvak 20"/>
          <p:cNvSpPr txBox="1"/>
          <p:nvPr/>
        </p:nvSpPr>
        <p:spPr>
          <a:xfrm>
            <a:off x="1664161" y="1280991"/>
            <a:ext cx="8575646" cy="1896224"/>
          </a:xfrm>
          <a:prstGeom prst="rect">
            <a:avLst/>
          </a:prstGeom>
          <a:noFill/>
          <a:ln w="12700">
            <a:solidFill>
              <a:schemeClr val="tx1"/>
            </a:solidFill>
          </a:ln>
        </p:spPr>
        <p:txBody>
          <a:bodyPr wrap="square" rtlCol="0">
            <a:spAutoFit/>
          </a:bodyPr>
          <a:lstStyle/>
          <a:p>
            <a:endParaRPr lang="nl-NL" dirty="0"/>
          </a:p>
        </p:txBody>
      </p:sp>
      <p:sp>
        <p:nvSpPr>
          <p:cNvPr id="2" name="Tekstvak 1"/>
          <p:cNvSpPr txBox="1"/>
          <p:nvPr/>
        </p:nvSpPr>
        <p:spPr>
          <a:xfrm>
            <a:off x="1664161" y="399452"/>
            <a:ext cx="8575646" cy="601706"/>
          </a:xfrm>
          <a:prstGeom prst="rect">
            <a:avLst/>
          </a:prstGeom>
          <a:noFill/>
          <a:ln w="12700">
            <a:solidFill>
              <a:schemeClr val="tx1"/>
            </a:solidFill>
          </a:ln>
        </p:spPr>
        <p:txBody>
          <a:bodyPr wrap="square" rtlCol="0">
            <a:spAutoFit/>
          </a:bodyPr>
          <a:lstStyle/>
          <a:p>
            <a:endParaRPr lang="nl-NL" dirty="0"/>
          </a:p>
        </p:txBody>
      </p:sp>
      <p:sp>
        <p:nvSpPr>
          <p:cNvPr id="4" name="Tekstvak 3"/>
          <p:cNvSpPr txBox="1"/>
          <p:nvPr/>
        </p:nvSpPr>
        <p:spPr>
          <a:xfrm>
            <a:off x="1775521" y="404664"/>
            <a:ext cx="1802929"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 Zaaier</a:t>
            </a:r>
          </a:p>
        </p:txBody>
      </p:sp>
      <p:sp>
        <p:nvSpPr>
          <p:cNvPr id="5" name="Tekstvak 4"/>
          <p:cNvSpPr txBox="1"/>
          <p:nvPr/>
        </p:nvSpPr>
        <p:spPr>
          <a:xfrm>
            <a:off x="1796445" y="1412776"/>
            <a:ext cx="2130711" cy="553998"/>
          </a:xfrm>
          <a:prstGeom prst="rect">
            <a:avLst/>
          </a:prstGeom>
          <a:noFill/>
        </p:spPr>
        <p:txBody>
          <a:bodyPr wrap="none" rtlCol="0">
            <a:spAutoFit/>
          </a:bodyPr>
          <a:lstStyle/>
          <a:p>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2. </a:t>
            </a:r>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Onkruid</a:t>
            </a:r>
          </a:p>
        </p:txBody>
      </p:sp>
      <p:sp>
        <p:nvSpPr>
          <p:cNvPr id="6" name="Tekstvak 5"/>
          <p:cNvSpPr txBox="1"/>
          <p:nvPr/>
        </p:nvSpPr>
        <p:spPr>
          <a:xfrm>
            <a:off x="1796445" y="1972581"/>
            <a:ext cx="2956259"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 Mosterdzaad</a:t>
            </a:r>
          </a:p>
        </p:txBody>
      </p:sp>
      <p:sp>
        <p:nvSpPr>
          <p:cNvPr id="7" name="Tekstvak 6"/>
          <p:cNvSpPr txBox="1"/>
          <p:nvPr/>
        </p:nvSpPr>
        <p:spPr>
          <a:xfrm>
            <a:off x="1796445" y="2552548"/>
            <a:ext cx="2710999"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4. Zuurdesem</a:t>
            </a:r>
          </a:p>
        </p:txBody>
      </p:sp>
      <p:sp>
        <p:nvSpPr>
          <p:cNvPr id="9" name="Tekstvak 8"/>
          <p:cNvSpPr txBox="1"/>
          <p:nvPr/>
        </p:nvSpPr>
        <p:spPr>
          <a:xfrm>
            <a:off x="1796445" y="3717032"/>
            <a:ext cx="3835987"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5. Schat in de akker</a:t>
            </a:r>
          </a:p>
        </p:txBody>
      </p:sp>
      <p:sp>
        <p:nvSpPr>
          <p:cNvPr id="10" name="Tekstvak 9"/>
          <p:cNvSpPr txBox="1"/>
          <p:nvPr/>
        </p:nvSpPr>
        <p:spPr>
          <a:xfrm>
            <a:off x="1796445" y="4271030"/>
            <a:ext cx="1557671"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6. Parel</a:t>
            </a:r>
          </a:p>
        </p:txBody>
      </p:sp>
      <p:sp>
        <p:nvSpPr>
          <p:cNvPr id="11" name="Tekstvak 10"/>
          <p:cNvSpPr txBox="1"/>
          <p:nvPr/>
        </p:nvSpPr>
        <p:spPr>
          <a:xfrm>
            <a:off x="1796445" y="4874967"/>
            <a:ext cx="1781257"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7. Visnet</a:t>
            </a:r>
          </a:p>
        </p:txBody>
      </p:sp>
      <p:sp>
        <p:nvSpPr>
          <p:cNvPr id="12" name="Tekstvak 11"/>
          <p:cNvSpPr txBox="1"/>
          <p:nvPr/>
        </p:nvSpPr>
        <p:spPr>
          <a:xfrm>
            <a:off x="1796445" y="5877272"/>
            <a:ext cx="3401893"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8. Schriftgeleerde</a:t>
            </a:r>
          </a:p>
        </p:txBody>
      </p:sp>
      <p:sp>
        <p:nvSpPr>
          <p:cNvPr id="20" name="Tekstvak 19"/>
          <p:cNvSpPr txBox="1"/>
          <p:nvPr/>
        </p:nvSpPr>
        <p:spPr>
          <a:xfrm>
            <a:off x="1664161" y="5831801"/>
            <a:ext cx="8575646" cy="787208"/>
          </a:xfrm>
          <a:prstGeom prst="rect">
            <a:avLst/>
          </a:prstGeom>
          <a:noFill/>
          <a:ln w="12700">
            <a:solidFill>
              <a:schemeClr val="tx1"/>
            </a:solidFill>
          </a:ln>
        </p:spPr>
        <p:txBody>
          <a:bodyPr wrap="square" rtlCol="0">
            <a:spAutoFit/>
          </a:bodyPr>
          <a:lstStyle/>
          <a:p>
            <a:endParaRPr lang="nl-NL" dirty="0"/>
          </a:p>
        </p:txBody>
      </p:sp>
      <p:pic>
        <p:nvPicPr>
          <p:cNvPr id="3" name="Afbeelding 2"/>
          <p:cNvPicPr>
            <a:picLocks noChangeAspect="1"/>
          </p:cNvPicPr>
          <p:nvPr/>
        </p:nvPicPr>
        <p:blipFill>
          <a:blip r:embed="rId3"/>
          <a:stretch>
            <a:fillRect/>
          </a:stretch>
        </p:blipFill>
        <p:spPr>
          <a:xfrm>
            <a:off x="7489753" y="3983615"/>
            <a:ext cx="3513859" cy="2635394"/>
          </a:xfrm>
          <a:prstGeom prst="rect">
            <a:avLst/>
          </a:prstGeom>
        </p:spPr>
      </p:pic>
    </p:spTree>
    <p:extLst>
      <p:ext uri="{BB962C8B-B14F-4D97-AF65-F5344CB8AC3E}">
        <p14:creationId xmlns:p14="http://schemas.microsoft.com/office/powerpoint/2010/main" val="1402921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2900" y="292555"/>
            <a:ext cx="11522529" cy="3416320"/>
          </a:xfrm>
          <a:prstGeom prst="rect">
            <a:avLst/>
          </a:prstGeom>
        </p:spPr>
        <p:txBody>
          <a:bodyPr wrap="square">
            <a:spAutoFit/>
          </a:bodyPr>
          <a:lstStyle/>
          <a:p>
            <a:endPar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rPr>
              <a:t>Mattheus </a:t>
            </a:r>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a:t>
            </a:r>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51 Jezus zei tegen hen: Hebt u dit alles begrepen? Zij zeiden tegen Hem: Ja, Heere.</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52 Hij zei tegen hen: Daarom, iedere </a:t>
            </a:r>
            <a:r>
              <a:rPr lang="nl-NL" sz="2400" dirty="0" err="1">
                <a:solidFill>
                  <a:srgbClr val="002060"/>
                </a:solidFill>
                <a:latin typeface="Verdana" panose="020B0604030504040204" pitchFamily="34" charset="0"/>
                <a:ea typeface="Verdana" panose="020B0604030504040204" pitchFamily="34" charset="0"/>
                <a:cs typeface="Verdana" panose="020B0604030504040204" pitchFamily="34" charset="0"/>
              </a:rPr>
              <a:t>schriftgeleerde</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in het Koninkrijk der hemelen onderwezen, is gelijk aan een heer des huizes die uit zijn voorraad </a:t>
            </a:r>
            <a:r>
              <a:rPr lang="nl-NL"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nl-NL" sz="2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lett</a:t>
            </a:r>
            <a:r>
              <a:rPr lang="nl-NL" sz="2400" i="1" smtClean="0">
                <a:solidFill>
                  <a:srgbClr val="002060"/>
                </a:solidFill>
                <a:latin typeface="Verdana" panose="020B0604030504040204" pitchFamily="34" charset="0"/>
                <a:ea typeface="Verdana" panose="020B0604030504040204" pitchFamily="34" charset="0"/>
                <a:cs typeface="Verdana" panose="020B0604030504040204" pitchFamily="34" charset="0"/>
              </a:rPr>
              <a:t>: schat) </a:t>
            </a:r>
            <a:r>
              <a:rPr lang="nl-NL" sz="2400" smtClean="0">
                <a:solidFill>
                  <a:srgbClr val="002060"/>
                </a:solidFill>
                <a:latin typeface="Verdana" panose="020B0604030504040204" pitchFamily="34" charset="0"/>
                <a:ea typeface="Verdana" panose="020B0604030504040204" pitchFamily="34" charset="0"/>
                <a:cs typeface="Verdana" panose="020B0604030504040204" pitchFamily="34" charset="0"/>
              </a:rPr>
              <a:t>nieuwe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en oude dingen tevoorschijn haalt</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53 En toen Jezus deze gelijkenissen geëindigd had, gebeurde het dat Hij vandaar vertrok.</a:t>
            </a:r>
          </a:p>
        </p:txBody>
      </p:sp>
    </p:spTree>
    <p:extLst>
      <p:ext uri="{BB962C8B-B14F-4D97-AF65-F5344CB8AC3E}">
        <p14:creationId xmlns:p14="http://schemas.microsoft.com/office/powerpoint/2010/main" val="812709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6190" y="390803"/>
            <a:ext cx="11145981" cy="1292662"/>
          </a:xfrm>
          <a:prstGeom prst="rect">
            <a:avLst/>
          </a:prstGeom>
        </p:spPr>
        <p:txBody>
          <a:bodyPr wrap="square">
            <a:spAutoFit/>
          </a:bodyPr>
          <a:lstStyle/>
          <a:p>
            <a:r>
              <a:rPr lang="nl-NL" sz="2600" b="1" dirty="0" err="1" smtClean="0">
                <a:solidFill>
                  <a:srgbClr val="46463F"/>
                </a:solidFill>
                <a:latin typeface="Baskerville"/>
              </a:rPr>
              <a:t>Efeze</a:t>
            </a:r>
            <a:r>
              <a:rPr lang="nl-NL" sz="2600" b="1" dirty="0" smtClean="0">
                <a:solidFill>
                  <a:srgbClr val="46463F"/>
                </a:solidFill>
                <a:latin typeface="Baskerville"/>
              </a:rPr>
              <a:t> 3</a:t>
            </a:r>
          </a:p>
          <a:p>
            <a:r>
              <a:rPr lang="nl-NL" sz="2600" dirty="0" smtClean="0">
                <a:solidFill>
                  <a:srgbClr val="46463F"/>
                </a:solidFill>
                <a:latin typeface="Baskerville"/>
              </a:rPr>
              <a:t>2 aangezien </a:t>
            </a:r>
            <a:r>
              <a:rPr lang="nl-NL" sz="2600" dirty="0">
                <a:solidFill>
                  <a:srgbClr val="46463F"/>
                </a:solidFill>
                <a:latin typeface="Baskerville"/>
              </a:rPr>
              <a:t>jullie zéker horen van het beheer van de genade van God, dat aan mij gegeven wordt voor jullie,</a:t>
            </a:r>
            <a:endParaRPr lang="nl-NL" sz="2600" dirty="0"/>
          </a:p>
        </p:txBody>
      </p:sp>
      <p:pic>
        <p:nvPicPr>
          <p:cNvPr id="5" name="Afbeelding 4"/>
          <p:cNvPicPr>
            <a:picLocks noChangeAspect="1"/>
          </p:cNvPicPr>
          <p:nvPr/>
        </p:nvPicPr>
        <p:blipFill>
          <a:blip r:embed="rId2"/>
          <a:stretch>
            <a:fillRect/>
          </a:stretch>
        </p:blipFill>
        <p:spPr>
          <a:xfrm>
            <a:off x="4748269" y="2593312"/>
            <a:ext cx="7278190" cy="4044349"/>
          </a:xfrm>
          <a:prstGeom prst="rect">
            <a:avLst/>
          </a:prstGeom>
        </p:spPr>
      </p:pic>
    </p:spTree>
    <p:extLst>
      <p:ext uri="{BB962C8B-B14F-4D97-AF65-F5344CB8AC3E}">
        <p14:creationId xmlns:p14="http://schemas.microsoft.com/office/powerpoint/2010/main" val="1711434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30088" y="518540"/>
            <a:ext cx="11145981" cy="2092881"/>
          </a:xfrm>
          <a:prstGeom prst="rect">
            <a:avLst/>
          </a:prstGeom>
        </p:spPr>
        <p:txBody>
          <a:bodyPr wrap="square">
            <a:spAutoFit/>
          </a:bodyPr>
          <a:lstStyle/>
          <a:p>
            <a:r>
              <a:rPr lang="nl-NL" sz="2600" b="1" dirty="0" err="1" smtClean="0">
                <a:solidFill>
                  <a:srgbClr val="46463F"/>
                </a:solidFill>
                <a:latin typeface="Baskerville"/>
              </a:rPr>
              <a:t>Kolossenzen</a:t>
            </a:r>
            <a:r>
              <a:rPr lang="nl-NL" sz="2600" b="1" dirty="0" smtClean="0">
                <a:solidFill>
                  <a:srgbClr val="46463F"/>
                </a:solidFill>
                <a:latin typeface="Baskerville"/>
              </a:rPr>
              <a:t> 1</a:t>
            </a:r>
          </a:p>
          <a:p>
            <a:r>
              <a:rPr lang="nl-NL" sz="2600" dirty="0" smtClean="0">
                <a:solidFill>
                  <a:srgbClr val="46463F"/>
                </a:solidFill>
                <a:latin typeface="Baskerville"/>
              </a:rPr>
              <a:t>25 Haar </a:t>
            </a:r>
            <a:r>
              <a:rPr lang="nl-NL" sz="2600" dirty="0">
                <a:solidFill>
                  <a:srgbClr val="46463F"/>
                </a:solidFill>
                <a:latin typeface="Baskerville"/>
              </a:rPr>
              <a:t>bediende werd ik naar het beheer van God, dat aan mij gegeven wordt voor jullie, om het woord van God compleet te maken</a:t>
            </a:r>
            <a:r>
              <a:rPr lang="nl-NL" sz="2600" dirty="0" smtClean="0">
                <a:solidFill>
                  <a:srgbClr val="46463F"/>
                </a:solidFill>
                <a:latin typeface="Baskerville"/>
              </a:rPr>
              <a:t>,</a:t>
            </a:r>
          </a:p>
          <a:p>
            <a:r>
              <a:rPr lang="nl-NL" sz="2600" dirty="0" smtClean="0">
                <a:solidFill>
                  <a:srgbClr val="46463F"/>
                </a:solidFill>
                <a:latin typeface="Baskerville"/>
              </a:rPr>
              <a:t>26 het </a:t>
            </a:r>
            <a:r>
              <a:rPr lang="nl-NL" sz="2600" dirty="0">
                <a:solidFill>
                  <a:srgbClr val="46463F"/>
                </a:solidFill>
                <a:latin typeface="Baskerville"/>
              </a:rPr>
              <a:t>geheim, dat </a:t>
            </a:r>
            <a:r>
              <a:rPr lang="nl-NL" sz="2600" dirty="0" err="1">
                <a:solidFill>
                  <a:srgbClr val="46463F"/>
                </a:solidFill>
                <a:latin typeface="Baskerville"/>
              </a:rPr>
              <a:t>aeonen</a:t>
            </a:r>
            <a:r>
              <a:rPr lang="nl-NL" sz="2600" dirty="0">
                <a:solidFill>
                  <a:srgbClr val="46463F"/>
                </a:solidFill>
                <a:latin typeface="Baskerville"/>
              </a:rPr>
              <a:t> en generaties lang verhuld is geweest, maar nu aan zijn heiligen openbaar gemaakt werd.</a:t>
            </a:r>
            <a:endParaRPr lang="nl-NL" sz="2600" dirty="0"/>
          </a:p>
        </p:txBody>
      </p:sp>
    </p:spTree>
    <p:extLst>
      <p:ext uri="{BB962C8B-B14F-4D97-AF65-F5344CB8AC3E}">
        <p14:creationId xmlns:p14="http://schemas.microsoft.com/office/powerpoint/2010/main" val="740440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63139" y="904131"/>
            <a:ext cx="11145981" cy="2092881"/>
          </a:xfrm>
          <a:prstGeom prst="rect">
            <a:avLst/>
          </a:prstGeom>
        </p:spPr>
        <p:txBody>
          <a:bodyPr wrap="square">
            <a:spAutoFit/>
          </a:bodyPr>
          <a:lstStyle/>
          <a:p>
            <a:r>
              <a:rPr lang="nl-NL" sz="2600" b="1" dirty="0" smtClean="0">
                <a:solidFill>
                  <a:srgbClr val="002060"/>
                </a:solidFill>
                <a:latin typeface="Baskerville"/>
              </a:rPr>
              <a:t>Filippenzen 2</a:t>
            </a:r>
          </a:p>
          <a:p>
            <a:r>
              <a:rPr lang="nl-NL" sz="2600" dirty="0">
                <a:solidFill>
                  <a:srgbClr val="002060"/>
                </a:solidFill>
                <a:latin typeface="Baskerville"/>
              </a:rPr>
              <a:t>10 opdat in de Naam van Jezus zich zou buigen elke knie van hen die in de hemel, en die op de aarde, en die onder de aarde zijn,</a:t>
            </a:r>
          </a:p>
          <a:p>
            <a:r>
              <a:rPr lang="nl-NL" sz="2600" dirty="0">
                <a:solidFill>
                  <a:srgbClr val="002060"/>
                </a:solidFill>
                <a:latin typeface="Baskerville"/>
              </a:rPr>
              <a:t>11 en elke tong zou belijden dat Jezus Christus de Heere is, tot heerlijkheid van God de Vader.</a:t>
            </a:r>
            <a:endParaRPr lang="nl-NL" sz="2600" dirty="0">
              <a:solidFill>
                <a:srgbClr val="002060"/>
              </a:solidFill>
            </a:endParaRPr>
          </a:p>
        </p:txBody>
      </p:sp>
      <p:sp>
        <p:nvSpPr>
          <p:cNvPr id="4" name="Rechthoek 3"/>
          <p:cNvSpPr/>
          <p:nvPr/>
        </p:nvSpPr>
        <p:spPr>
          <a:xfrm>
            <a:off x="440257" y="3964900"/>
            <a:ext cx="11255732" cy="2677656"/>
          </a:xfrm>
          <a:prstGeom prst="rect">
            <a:avLst/>
          </a:prstGeom>
          <a:ln w="12700">
            <a:solidFill>
              <a:schemeClr val="tx1"/>
            </a:solidFill>
          </a:ln>
        </p:spPr>
        <p:txBody>
          <a:bodyPr wrap="square">
            <a:spAutoFit/>
          </a:bodyPr>
          <a:lstStyle/>
          <a:p>
            <a:r>
              <a:rPr lang="nl-NL" sz="2400" b="1" dirty="0" smtClean="0">
                <a:latin typeface="Baskerville"/>
              </a:rPr>
              <a:t>Jesaja 45</a:t>
            </a:r>
          </a:p>
          <a:p>
            <a:r>
              <a:rPr lang="nl-NL" sz="2400" dirty="0" smtClean="0">
                <a:latin typeface="Baskerville"/>
              </a:rPr>
              <a:t>23 </a:t>
            </a:r>
            <a:r>
              <a:rPr lang="nl-NL" sz="2400" dirty="0">
                <a:latin typeface="Baskerville"/>
              </a:rPr>
              <a:t>Ik heb gezworen bij </a:t>
            </a:r>
            <a:r>
              <a:rPr lang="nl-NL" sz="2400" dirty="0" smtClean="0">
                <a:latin typeface="Baskerville"/>
              </a:rPr>
              <a:t>Mijzelf – </a:t>
            </a:r>
            <a:r>
              <a:rPr lang="nl-NL" sz="2400" dirty="0">
                <a:latin typeface="Baskerville"/>
              </a:rPr>
              <a:t>uit Mijn mond is in gerechtigheid</a:t>
            </a:r>
          </a:p>
          <a:p>
            <a:r>
              <a:rPr lang="nl-NL" sz="2400" dirty="0">
                <a:latin typeface="Baskerville"/>
              </a:rPr>
              <a:t>een woord uitgegaan en het zal niet terugkeren –</a:t>
            </a:r>
          </a:p>
          <a:p>
            <a:r>
              <a:rPr lang="nl-NL" sz="2400" dirty="0">
                <a:latin typeface="Baskerville"/>
              </a:rPr>
              <a:t>dat voor Mij elke knie zich zal </a:t>
            </a:r>
            <a:r>
              <a:rPr lang="nl-NL" sz="2400" dirty="0" smtClean="0">
                <a:latin typeface="Baskerville"/>
              </a:rPr>
              <a:t>buigen, elke </a:t>
            </a:r>
            <a:r>
              <a:rPr lang="nl-NL" sz="2400" dirty="0">
                <a:latin typeface="Baskerville"/>
              </a:rPr>
              <a:t>tong bij Mij zal zweren.</a:t>
            </a:r>
          </a:p>
          <a:p>
            <a:r>
              <a:rPr lang="nl-NL" sz="2400" dirty="0" smtClean="0">
                <a:latin typeface="Baskerville"/>
              </a:rPr>
              <a:t>(…)</a:t>
            </a:r>
            <a:endParaRPr lang="nl-NL" sz="2400" dirty="0">
              <a:latin typeface="Baskerville"/>
            </a:endParaRPr>
          </a:p>
          <a:p>
            <a:r>
              <a:rPr lang="nl-NL" sz="2400" dirty="0">
                <a:latin typeface="Baskerville"/>
              </a:rPr>
              <a:t>25 Echter in de HEERE zal gerechtvaardigd worden en zich beroemen</a:t>
            </a:r>
          </a:p>
          <a:p>
            <a:r>
              <a:rPr lang="nl-NL" sz="2400" dirty="0">
                <a:latin typeface="Baskerville"/>
              </a:rPr>
              <a:t>heel het nageslacht van Israël.</a:t>
            </a:r>
          </a:p>
        </p:txBody>
      </p:sp>
    </p:spTree>
    <p:extLst>
      <p:ext uri="{BB962C8B-B14F-4D97-AF65-F5344CB8AC3E}">
        <p14:creationId xmlns:p14="http://schemas.microsoft.com/office/powerpoint/2010/main" val="1084978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63139" y="904131"/>
            <a:ext cx="11145981" cy="3693319"/>
          </a:xfrm>
          <a:prstGeom prst="rect">
            <a:avLst/>
          </a:prstGeom>
        </p:spPr>
        <p:txBody>
          <a:bodyPr wrap="square">
            <a:spAutoFit/>
          </a:bodyPr>
          <a:lstStyle/>
          <a:p>
            <a:r>
              <a:rPr lang="nl-NL" sz="2600" b="1" dirty="0" smtClean="0">
                <a:solidFill>
                  <a:srgbClr val="002060"/>
                </a:solidFill>
                <a:latin typeface="Baskerville"/>
              </a:rPr>
              <a:t>Galaten 3</a:t>
            </a:r>
          </a:p>
          <a:p>
            <a:r>
              <a:rPr lang="nl-NL" sz="2600" dirty="0">
                <a:solidFill>
                  <a:srgbClr val="002060"/>
                </a:solidFill>
                <a:latin typeface="Baskerville"/>
              </a:rPr>
              <a:t>6 Zoals Abraham God geloofde en het hem tot gerechtigheid werd gerekend.</a:t>
            </a:r>
          </a:p>
          <a:p>
            <a:r>
              <a:rPr lang="nl-NL" sz="2600" dirty="0">
                <a:solidFill>
                  <a:srgbClr val="002060"/>
                </a:solidFill>
                <a:latin typeface="Baskerville"/>
              </a:rPr>
              <a:t>7 Begrijp dan toch dat zij die uit het geloof zijn, Abrahams </a:t>
            </a:r>
            <a:r>
              <a:rPr lang="nl-NL" sz="2600" dirty="0" smtClean="0">
                <a:solidFill>
                  <a:srgbClr val="002060"/>
                </a:solidFill>
                <a:latin typeface="Baskerville"/>
              </a:rPr>
              <a:t>zonen zijn</a:t>
            </a:r>
            <a:r>
              <a:rPr lang="nl-NL" sz="2600" dirty="0">
                <a:solidFill>
                  <a:srgbClr val="002060"/>
                </a:solidFill>
                <a:latin typeface="Baskerville"/>
              </a:rPr>
              <a:t>.</a:t>
            </a:r>
          </a:p>
          <a:p>
            <a:r>
              <a:rPr lang="nl-NL" sz="2600" dirty="0">
                <a:solidFill>
                  <a:srgbClr val="002060"/>
                </a:solidFill>
                <a:latin typeface="Baskerville"/>
              </a:rPr>
              <a:t>8 En de Schrift, die voorzag dat God uit het geloof de heidenen zou rechtvaardigen, verkondigde eertijds aan Abraham het Evangelie: In u zullen al de volken gezegend worden.</a:t>
            </a:r>
          </a:p>
          <a:p>
            <a:r>
              <a:rPr lang="nl-NL" sz="2600" dirty="0">
                <a:solidFill>
                  <a:srgbClr val="002060"/>
                </a:solidFill>
                <a:latin typeface="Baskerville"/>
              </a:rPr>
              <a:t>9 Daarom worden zij die uit het geloof zijn, gezegend samen met de gelovige Abraham.</a:t>
            </a:r>
            <a:endParaRPr lang="nl-NL" sz="2600" dirty="0">
              <a:solidFill>
                <a:srgbClr val="002060"/>
              </a:solidFill>
            </a:endParaRPr>
          </a:p>
        </p:txBody>
      </p:sp>
    </p:spTree>
    <p:extLst>
      <p:ext uri="{BB962C8B-B14F-4D97-AF65-F5344CB8AC3E}">
        <p14:creationId xmlns:p14="http://schemas.microsoft.com/office/powerpoint/2010/main" val="265918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vak 18"/>
          <p:cNvSpPr txBox="1"/>
          <p:nvPr/>
        </p:nvSpPr>
        <p:spPr>
          <a:xfrm>
            <a:off x="1664162" y="3428875"/>
            <a:ext cx="8575646" cy="2047133"/>
          </a:xfrm>
          <a:prstGeom prst="rect">
            <a:avLst/>
          </a:prstGeom>
          <a:noFill/>
          <a:ln w="12700">
            <a:solidFill>
              <a:schemeClr val="tx1"/>
            </a:solidFill>
          </a:ln>
        </p:spPr>
        <p:txBody>
          <a:bodyPr wrap="square" rtlCol="0">
            <a:spAutoFit/>
          </a:bodyPr>
          <a:lstStyle/>
          <a:p>
            <a:endParaRPr lang="nl-NL" dirty="0"/>
          </a:p>
        </p:txBody>
      </p:sp>
      <p:sp>
        <p:nvSpPr>
          <p:cNvPr id="4" name="Tekstvak 3"/>
          <p:cNvSpPr txBox="1"/>
          <p:nvPr/>
        </p:nvSpPr>
        <p:spPr>
          <a:xfrm>
            <a:off x="1775521" y="404664"/>
            <a:ext cx="180292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1. Zaaier</a:t>
            </a:r>
          </a:p>
        </p:txBody>
      </p:sp>
      <p:sp>
        <p:nvSpPr>
          <p:cNvPr id="5" name="Tekstvak 4"/>
          <p:cNvSpPr txBox="1"/>
          <p:nvPr/>
        </p:nvSpPr>
        <p:spPr>
          <a:xfrm>
            <a:off x="1796445" y="1412776"/>
            <a:ext cx="2130711" cy="553998"/>
          </a:xfrm>
          <a:prstGeom prst="rect">
            <a:avLst/>
          </a:prstGeom>
          <a:noFill/>
        </p:spPr>
        <p:txBody>
          <a:bodyPr wrap="none" rtlCol="0">
            <a:spAutoFit/>
          </a:bodyPr>
          <a:lstStyle/>
          <a:p>
            <a:r>
              <a:rPr lang="nl-NL" sz="3000" dirty="0">
                <a:latin typeface="Verdana" panose="020B0604030504040204" pitchFamily="34" charset="0"/>
                <a:ea typeface="Verdana" panose="020B0604030504040204" pitchFamily="34" charset="0"/>
                <a:cs typeface="Verdana" panose="020B0604030504040204" pitchFamily="34" charset="0"/>
              </a:rPr>
              <a:t>2. </a:t>
            </a:r>
            <a:r>
              <a:rPr lang="nl-NL" sz="2800" dirty="0">
                <a:latin typeface="Verdana" panose="020B0604030504040204" pitchFamily="34" charset="0"/>
                <a:ea typeface="Verdana" panose="020B0604030504040204" pitchFamily="34" charset="0"/>
                <a:cs typeface="Verdana" panose="020B0604030504040204" pitchFamily="34" charset="0"/>
              </a:rPr>
              <a:t>Onkruid</a:t>
            </a:r>
          </a:p>
        </p:txBody>
      </p:sp>
      <p:sp>
        <p:nvSpPr>
          <p:cNvPr id="6" name="Tekstvak 5"/>
          <p:cNvSpPr txBox="1"/>
          <p:nvPr/>
        </p:nvSpPr>
        <p:spPr>
          <a:xfrm>
            <a:off x="1796445" y="1972581"/>
            <a:ext cx="295625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3. Mosterdzaad</a:t>
            </a:r>
          </a:p>
        </p:txBody>
      </p:sp>
      <p:sp>
        <p:nvSpPr>
          <p:cNvPr id="7" name="Tekstvak 6"/>
          <p:cNvSpPr txBox="1"/>
          <p:nvPr/>
        </p:nvSpPr>
        <p:spPr>
          <a:xfrm>
            <a:off x="1796445" y="2552548"/>
            <a:ext cx="2710999"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4. Zuurdesem</a:t>
            </a:r>
          </a:p>
        </p:txBody>
      </p:sp>
      <p:sp>
        <p:nvSpPr>
          <p:cNvPr id="9" name="Tekstvak 8"/>
          <p:cNvSpPr txBox="1"/>
          <p:nvPr/>
        </p:nvSpPr>
        <p:spPr>
          <a:xfrm>
            <a:off x="1796445" y="3717032"/>
            <a:ext cx="3835987"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5. Schat in de akker</a:t>
            </a:r>
          </a:p>
        </p:txBody>
      </p:sp>
      <p:sp>
        <p:nvSpPr>
          <p:cNvPr id="10" name="Tekstvak 9"/>
          <p:cNvSpPr txBox="1"/>
          <p:nvPr/>
        </p:nvSpPr>
        <p:spPr>
          <a:xfrm>
            <a:off x="1796445" y="4271030"/>
            <a:ext cx="1557671"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6. Parel</a:t>
            </a:r>
          </a:p>
        </p:txBody>
      </p:sp>
      <p:sp>
        <p:nvSpPr>
          <p:cNvPr id="11" name="Tekstvak 10"/>
          <p:cNvSpPr txBox="1"/>
          <p:nvPr/>
        </p:nvSpPr>
        <p:spPr>
          <a:xfrm>
            <a:off x="1796445" y="4874967"/>
            <a:ext cx="1781257"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7. Visnet</a:t>
            </a:r>
          </a:p>
        </p:txBody>
      </p:sp>
      <p:sp>
        <p:nvSpPr>
          <p:cNvPr id="12" name="Tekstvak 11"/>
          <p:cNvSpPr txBox="1"/>
          <p:nvPr/>
        </p:nvSpPr>
        <p:spPr>
          <a:xfrm>
            <a:off x="1796445" y="5877272"/>
            <a:ext cx="3401893" cy="523220"/>
          </a:xfrm>
          <a:prstGeom prst="rect">
            <a:avLst/>
          </a:prstGeom>
          <a:noFill/>
        </p:spPr>
        <p:txBody>
          <a:bodyPr wrap="non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8. Schriftgeleerde</a:t>
            </a:r>
          </a:p>
        </p:txBody>
      </p:sp>
      <p:sp>
        <p:nvSpPr>
          <p:cNvPr id="20" name="Tekstvak 19"/>
          <p:cNvSpPr txBox="1"/>
          <p:nvPr/>
        </p:nvSpPr>
        <p:spPr>
          <a:xfrm>
            <a:off x="1664161" y="5831801"/>
            <a:ext cx="8575646" cy="787208"/>
          </a:xfrm>
          <a:prstGeom prst="rect">
            <a:avLst/>
          </a:prstGeom>
          <a:noFill/>
          <a:ln w="12700">
            <a:solidFill>
              <a:schemeClr val="tx1"/>
            </a:solidFill>
          </a:ln>
        </p:spPr>
        <p:txBody>
          <a:bodyPr wrap="square" rtlCol="0">
            <a:spAutoFit/>
          </a:bodyPr>
          <a:lstStyle/>
          <a:p>
            <a:endParaRPr lang="nl-NL" dirty="0"/>
          </a:p>
        </p:txBody>
      </p:sp>
      <p:sp>
        <p:nvSpPr>
          <p:cNvPr id="21" name="Tekstvak 20"/>
          <p:cNvSpPr txBox="1"/>
          <p:nvPr/>
        </p:nvSpPr>
        <p:spPr>
          <a:xfrm>
            <a:off x="1664161" y="1280991"/>
            <a:ext cx="8575646" cy="1896224"/>
          </a:xfrm>
          <a:prstGeom prst="rect">
            <a:avLst/>
          </a:prstGeom>
          <a:noFill/>
          <a:ln w="12700">
            <a:solidFill>
              <a:schemeClr val="tx1"/>
            </a:solidFill>
          </a:ln>
        </p:spPr>
        <p:txBody>
          <a:bodyPr wrap="square" rtlCol="0">
            <a:spAutoFit/>
          </a:bodyPr>
          <a:lstStyle/>
          <a:p>
            <a:endParaRPr lang="nl-NL" dirty="0"/>
          </a:p>
        </p:txBody>
      </p:sp>
      <p:sp>
        <p:nvSpPr>
          <p:cNvPr id="2" name="Tekstvak 1"/>
          <p:cNvSpPr txBox="1"/>
          <p:nvPr/>
        </p:nvSpPr>
        <p:spPr>
          <a:xfrm>
            <a:off x="1664161" y="399452"/>
            <a:ext cx="8575646" cy="601706"/>
          </a:xfrm>
          <a:prstGeom prst="rect">
            <a:avLst/>
          </a:prstGeom>
          <a:noFill/>
          <a:ln w="12700">
            <a:solidFill>
              <a:schemeClr val="tx1"/>
            </a:solidFill>
          </a:ln>
        </p:spPr>
        <p:txBody>
          <a:bodyPr wrap="square" rtlCol="0">
            <a:spAutoFit/>
          </a:bodyPr>
          <a:lstStyle/>
          <a:p>
            <a:endParaRPr lang="nl-NL" dirty="0"/>
          </a:p>
        </p:txBody>
      </p:sp>
    </p:spTree>
    <p:extLst>
      <p:ext uri="{BB962C8B-B14F-4D97-AF65-F5344CB8AC3E}">
        <p14:creationId xmlns:p14="http://schemas.microsoft.com/office/powerpoint/2010/main" val="20875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p:bldP spid="6" grpId="0"/>
      <p:bldP spid="7" grpId="0"/>
      <p:bldP spid="9" grpId="0"/>
      <p:bldP spid="10" grpId="0"/>
      <p:bldP spid="11" grpId="0"/>
      <p:bldP spid="12" grpId="0"/>
      <p:bldP spid="20" grpId="0" animBg="1"/>
      <p:bldP spid="21"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86021" y="430405"/>
            <a:ext cx="11145981" cy="4524315"/>
          </a:xfrm>
          <a:prstGeom prst="rect">
            <a:avLst/>
          </a:prstGeom>
        </p:spPr>
        <p:txBody>
          <a:bodyPr wrap="square">
            <a:spAutoFit/>
          </a:bodyPr>
          <a:lstStyle/>
          <a:p>
            <a:r>
              <a:rPr lang="nl-NL" sz="2400" b="1" dirty="0" smtClean="0">
                <a:latin typeface="Baskerville"/>
              </a:rPr>
              <a:t>Hosea </a:t>
            </a:r>
            <a:r>
              <a:rPr lang="nl-NL" sz="2400" b="1" dirty="0" smtClean="0">
                <a:latin typeface="Baskerville"/>
              </a:rPr>
              <a:t>1</a:t>
            </a:r>
            <a:endParaRPr lang="nl-NL" sz="2400" b="1" dirty="0" smtClean="0">
              <a:latin typeface="Baskerville"/>
            </a:endParaRPr>
          </a:p>
          <a:p>
            <a:r>
              <a:rPr lang="nl-NL" sz="2400" dirty="0">
                <a:latin typeface="Baskerville"/>
              </a:rPr>
              <a:t>2 Het begin van het spreken van de HEERE door Hosea.</a:t>
            </a:r>
          </a:p>
          <a:p>
            <a:r>
              <a:rPr lang="nl-NL" sz="2400" dirty="0">
                <a:latin typeface="Baskerville"/>
              </a:rPr>
              <a:t>De HEERE zei tegen Hosea:</a:t>
            </a:r>
          </a:p>
          <a:p>
            <a:r>
              <a:rPr lang="nl-NL" sz="2400" dirty="0">
                <a:latin typeface="Baskerville"/>
              </a:rPr>
              <a:t>Ga! Neem voor u een vrouw van de hoererijen</a:t>
            </a:r>
          </a:p>
          <a:p>
            <a:r>
              <a:rPr lang="nl-NL" sz="2400" dirty="0">
                <a:latin typeface="Baskerville"/>
              </a:rPr>
              <a:t>en kinderen van de hoererijen,</a:t>
            </a:r>
          </a:p>
          <a:p>
            <a:r>
              <a:rPr lang="nl-NL" sz="2400" dirty="0">
                <a:latin typeface="Baskerville"/>
              </a:rPr>
              <a:t>want het land wendt zich in schandelijke hoererij</a:t>
            </a:r>
          </a:p>
          <a:p>
            <a:r>
              <a:rPr lang="nl-NL" sz="2400" dirty="0">
                <a:latin typeface="Baskerville"/>
              </a:rPr>
              <a:t>van de HEERE af.</a:t>
            </a:r>
          </a:p>
          <a:p>
            <a:r>
              <a:rPr lang="nl-NL" sz="2400" dirty="0">
                <a:latin typeface="Baskerville"/>
              </a:rPr>
              <a:t>3 Hij ging en nam </a:t>
            </a:r>
            <a:r>
              <a:rPr lang="nl-NL" sz="2400" dirty="0" err="1">
                <a:latin typeface="Baskerville"/>
              </a:rPr>
              <a:t>Gomer</a:t>
            </a:r>
            <a:r>
              <a:rPr lang="nl-NL" sz="2400" dirty="0">
                <a:latin typeface="Baskerville"/>
              </a:rPr>
              <a:t>, een dochter van </a:t>
            </a:r>
            <a:r>
              <a:rPr lang="nl-NL" sz="2400" dirty="0" err="1">
                <a:latin typeface="Baskerville"/>
              </a:rPr>
              <a:t>Diblaïm</a:t>
            </a:r>
            <a:r>
              <a:rPr lang="nl-NL" sz="2400" dirty="0">
                <a:latin typeface="Baskerville"/>
              </a:rPr>
              <a:t>; zij werd zwanger en baarde hem een zoon.</a:t>
            </a:r>
          </a:p>
          <a:p>
            <a:r>
              <a:rPr lang="nl-NL" sz="2400" dirty="0">
                <a:latin typeface="Baskerville"/>
              </a:rPr>
              <a:t>4 Toen zei de HEERE tegen hem: Geef hem de naam Jizreël, want nog even en Ik zal de bloedschulden van Jizreël vergelden aan het huis van </a:t>
            </a:r>
            <a:r>
              <a:rPr lang="nl-NL" sz="2400" dirty="0" err="1">
                <a:latin typeface="Baskerville"/>
              </a:rPr>
              <a:t>Jehu</a:t>
            </a:r>
            <a:r>
              <a:rPr lang="nl-NL" sz="2400" dirty="0">
                <a:latin typeface="Baskerville"/>
              </a:rPr>
              <a:t>, en Ik zal het koningschap van het huis van Israël wegdoen</a:t>
            </a:r>
            <a:r>
              <a:rPr lang="nl-NL" sz="2400" dirty="0" smtClean="0">
                <a:latin typeface="Baskerville"/>
              </a:rPr>
              <a:t>.</a:t>
            </a:r>
            <a:endParaRPr lang="nl-NL" sz="2400" dirty="0">
              <a:latin typeface="Baskerville"/>
            </a:endParaRPr>
          </a:p>
        </p:txBody>
      </p:sp>
    </p:spTree>
    <p:extLst>
      <p:ext uri="{BB962C8B-B14F-4D97-AF65-F5344CB8AC3E}">
        <p14:creationId xmlns:p14="http://schemas.microsoft.com/office/powerpoint/2010/main" val="212752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75004" y="397355"/>
            <a:ext cx="11145981" cy="5262979"/>
          </a:xfrm>
          <a:prstGeom prst="rect">
            <a:avLst/>
          </a:prstGeom>
        </p:spPr>
        <p:txBody>
          <a:bodyPr wrap="square">
            <a:spAutoFit/>
          </a:bodyPr>
          <a:lstStyle/>
          <a:p>
            <a:r>
              <a:rPr lang="nl-NL" sz="2400" b="1" dirty="0" smtClean="0">
                <a:latin typeface="Baskerville"/>
              </a:rPr>
              <a:t>Hosea </a:t>
            </a:r>
            <a:r>
              <a:rPr lang="nl-NL" sz="2400" b="1" dirty="0" smtClean="0">
                <a:latin typeface="Baskerville"/>
              </a:rPr>
              <a:t>1</a:t>
            </a:r>
            <a:endParaRPr lang="nl-NL" sz="2400" b="1" dirty="0" smtClean="0">
              <a:latin typeface="Baskerville"/>
            </a:endParaRPr>
          </a:p>
          <a:p>
            <a:r>
              <a:rPr lang="nl-NL" sz="2400" dirty="0" smtClean="0">
                <a:latin typeface="Baskerville"/>
              </a:rPr>
              <a:t>5 Op die dag zal het gebeuren dat Ik de boog van Israël zal breken in het dal van Jizreël.</a:t>
            </a:r>
          </a:p>
          <a:p>
            <a:r>
              <a:rPr lang="nl-NL" sz="2400" dirty="0" smtClean="0">
                <a:latin typeface="Baskerville"/>
              </a:rPr>
              <a:t>6 </a:t>
            </a:r>
            <a:r>
              <a:rPr lang="nl-NL" sz="2400" dirty="0">
                <a:latin typeface="Baskerville"/>
              </a:rPr>
              <a:t>Zij werd opnieuw zwanger, en zij baarde een dochter. Daarop zei Hij tegen hem: Geef haar de naam Lo-</a:t>
            </a:r>
            <a:r>
              <a:rPr lang="nl-NL" sz="2400" dirty="0" err="1">
                <a:latin typeface="Baskerville"/>
              </a:rPr>
              <a:t>Ruchama</a:t>
            </a:r>
            <a:r>
              <a:rPr lang="nl-NL" sz="2400" dirty="0">
                <a:latin typeface="Baskerville"/>
              </a:rPr>
              <a:t>, want Ik zal Mij voortaan niet meer ontfermen over het huis van Israël, want Ik zal hen zeker wegvoeren.</a:t>
            </a:r>
          </a:p>
          <a:p>
            <a:r>
              <a:rPr lang="nl-NL" sz="2400" dirty="0">
                <a:latin typeface="Baskerville"/>
              </a:rPr>
              <a:t>7 Maar over het huis van </a:t>
            </a:r>
            <a:r>
              <a:rPr lang="nl-NL" sz="2400" dirty="0" err="1">
                <a:latin typeface="Baskerville"/>
              </a:rPr>
              <a:t>Juda</a:t>
            </a:r>
            <a:r>
              <a:rPr lang="nl-NL" sz="2400" dirty="0">
                <a:latin typeface="Baskerville"/>
              </a:rPr>
              <a:t> zal Ik Mij ontfermen, en Ik zal hen verlossen door de HEERE, hun God. Ik zal hen echter niet verlossen door boog, door zwaard, door strijd, door paarden of door ruiters.</a:t>
            </a:r>
          </a:p>
          <a:p>
            <a:r>
              <a:rPr lang="nl-NL" sz="2400" dirty="0">
                <a:latin typeface="Baskerville"/>
              </a:rPr>
              <a:t>8 Toen zij Lo-</a:t>
            </a:r>
            <a:r>
              <a:rPr lang="nl-NL" sz="2400" dirty="0" err="1">
                <a:latin typeface="Baskerville"/>
              </a:rPr>
              <a:t>Ruchama</a:t>
            </a:r>
            <a:r>
              <a:rPr lang="nl-NL" sz="2400" dirty="0">
                <a:latin typeface="Baskerville"/>
              </a:rPr>
              <a:t> niet meer de borst gaf, werd zij weer zwanger, en zij baarde een zoon.</a:t>
            </a:r>
          </a:p>
          <a:p>
            <a:r>
              <a:rPr lang="nl-NL" sz="2400" dirty="0">
                <a:latin typeface="Baskerville"/>
              </a:rPr>
              <a:t>9 En Hij zei:</a:t>
            </a:r>
          </a:p>
          <a:p>
            <a:r>
              <a:rPr lang="nl-NL" sz="2400" dirty="0">
                <a:latin typeface="Baskerville"/>
              </a:rPr>
              <a:t>Geef hem de naam Lo-</a:t>
            </a:r>
            <a:r>
              <a:rPr lang="nl-NL" sz="2400" dirty="0" err="1">
                <a:latin typeface="Baskerville"/>
              </a:rPr>
              <a:t>Ammi</a:t>
            </a:r>
            <a:r>
              <a:rPr lang="nl-NL" sz="2400" dirty="0">
                <a:latin typeface="Baskerville"/>
              </a:rPr>
              <a:t>,</a:t>
            </a:r>
          </a:p>
          <a:p>
            <a:r>
              <a:rPr lang="nl-NL" sz="2400" dirty="0">
                <a:latin typeface="Baskerville"/>
              </a:rPr>
              <a:t>want u bent niet Mijn </a:t>
            </a:r>
            <a:r>
              <a:rPr lang="nl-NL" sz="2400" dirty="0" smtClean="0">
                <a:latin typeface="Baskerville"/>
              </a:rPr>
              <a:t>volk en </a:t>
            </a:r>
            <a:r>
              <a:rPr lang="nl-NL" sz="2400" dirty="0">
                <a:latin typeface="Baskerville"/>
              </a:rPr>
              <a:t>Ík zal er voor u niet zijn</a:t>
            </a:r>
            <a:r>
              <a:rPr lang="nl-NL" sz="2400" dirty="0" smtClean="0">
                <a:latin typeface="Baskerville"/>
              </a:rPr>
              <a:t>.</a:t>
            </a:r>
            <a:endParaRPr lang="nl-NL" sz="2400" dirty="0">
              <a:latin typeface="Baskerville"/>
            </a:endParaRPr>
          </a:p>
        </p:txBody>
      </p:sp>
    </p:spTree>
    <p:extLst>
      <p:ext uri="{BB962C8B-B14F-4D97-AF65-F5344CB8AC3E}">
        <p14:creationId xmlns:p14="http://schemas.microsoft.com/office/powerpoint/2010/main" val="493085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75004" y="397355"/>
            <a:ext cx="11145981" cy="1938992"/>
          </a:xfrm>
          <a:prstGeom prst="rect">
            <a:avLst/>
          </a:prstGeom>
        </p:spPr>
        <p:txBody>
          <a:bodyPr wrap="square">
            <a:spAutoFit/>
          </a:bodyPr>
          <a:lstStyle/>
          <a:p>
            <a:r>
              <a:rPr lang="nl-NL" sz="2400" b="1" dirty="0" smtClean="0">
                <a:latin typeface="Baskerville"/>
              </a:rPr>
              <a:t>Hosea </a:t>
            </a:r>
            <a:r>
              <a:rPr lang="nl-NL" sz="2400" b="1" dirty="0" smtClean="0">
                <a:latin typeface="Baskerville"/>
              </a:rPr>
              <a:t>1</a:t>
            </a:r>
            <a:endParaRPr lang="nl-NL" sz="2400" b="1" dirty="0" smtClean="0">
              <a:latin typeface="Baskerville"/>
            </a:endParaRPr>
          </a:p>
          <a:p>
            <a:r>
              <a:rPr lang="nl-NL" sz="2400" dirty="0">
                <a:latin typeface="Baskerville"/>
              </a:rPr>
              <a:t>10 Toch zal het aantal Israëlieten zijn als het zand van de zee, dat niet gemeten en niet geteld kan worden. En het zal gebeuren dat in de plaats waar tegen hen gezegd is: U bent niet Mijn volk, tegen hen gezegd zal worden: </a:t>
            </a:r>
            <a:r>
              <a:rPr lang="nl-NL" sz="2400" dirty="0" smtClean="0">
                <a:latin typeface="Baskerville"/>
              </a:rPr>
              <a:t>zonen van </a:t>
            </a:r>
            <a:r>
              <a:rPr lang="nl-NL" sz="2400" dirty="0">
                <a:latin typeface="Baskerville"/>
              </a:rPr>
              <a:t>de levende God.</a:t>
            </a:r>
          </a:p>
        </p:txBody>
      </p:sp>
      <p:sp>
        <p:nvSpPr>
          <p:cNvPr id="2" name="Rechthoek 1"/>
          <p:cNvSpPr/>
          <p:nvPr/>
        </p:nvSpPr>
        <p:spPr>
          <a:xfrm>
            <a:off x="275004" y="3470957"/>
            <a:ext cx="11799483" cy="2677656"/>
          </a:xfrm>
          <a:prstGeom prst="rect">
            <a:avLst/>
          </a:prstGeom>
        </p:spPr>
        <p:txBody>
          <a:bodyPr wrap="square">
            <a:spAutoFit/>
          </a:bodyPr>
          <a:lstStyle/>
          <a:p>
            <a:r>
              <a:rPr lang="nl-NL" sz="2400" b="1" dirty="0" smtClean="0">
                <a:solidFill>
                  <a:srgbClr val="002060"/>
                </a:solidFill>
                <a:latin typeface="Baskerville"/>
              </a:rPr>
              <a:t>Romeinen 9</a:t>
            </a:r>
          </a:p>
          <a:p>
            <a:r>
              <a:rPr lang="nl-NL" sz="2400" dirty="0" smtClean="0">
                <a:solidFill>
                  <a:srgbClr val="002060"/>
                </a:solidFill>
                <a:latin typeface="Baskerville"/>
              </a:rPr>
              <a:t>24 </a:t>
            </a:r>
            <a:r>
              <a:rPr lang="nl-NL" sz="2400" dirty="0">
                <a:solidFill>
                  <a:srgbClr val="002060"/>
                </a:solidFill>
                <a:latin typeface="Baskerville"/>
              </a:rPr>
              <a:t>Hen heeft Hij ook geroepen, namelijk ons, niet alleen uit de Joden, maar ook uit de heidenen.</a:t>
            </a:r>
          </a:p>
          <a:p>
            <a:r>
              <a:rPr lang="nl-NL" sz="2400" dirty="0">
                <a:solidFill>
                  <a:srgbClr val="002060"/>
                </a:solidFill>
                <a:latin typeface="Baskerville"/>
              </a:rPr>
              <a:t>25 Zoals Hij ook in Hosea zegt: Ik zal Niet-Mijn-volk noemen: Mijn volk, en de Niet-geliefde: Geliefde.</a:t>
            </a:r>
          </a:p>
          <a:p>
            <a:r>
              <a:rPr lang="nl-NL" sz="2400" dirty="0">
                <a:solidFill>
                  <a:srgbClr val="002060"/>
                </a:solidFill>
                <a:latin typeface="Baskerville"/>
              </a:rPr>
              <a:t>26 En het zal zijn dat op de plaats waar tegen hen gezegd was: U bent Niet-Mijn-volk, daar zullen zij kinderen van de levende God genoemd worden.</a:t>
            </a:r>
          </a:p>
        </p:txBody>
      </p:sp>
    </p:spTree>
    <p:extLst>
      <p:ext uri="{BB962C8B-B14F-4D97-AF65-F5344CB8AC3E}">
        <p14:creationId xmlns:p14="http://schemas.microsoft.com/office/powerpoint/2010/main" val="2059605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1664161" y="3474676"/>
            <a:ext cx="8575646" cy="1896224"/>
          </a:xfrm>
          <a:prstGeom prst="rect">
            <a:avLst/>
          </a:prstGeom>
          <a:noFill/>
          <a:ln w="12700">
            <a:solidFill>
              <a:schemeClr val="tx1"/>
            </a:solidFill>
          </a:ln>
        </p:spPr>
        <p:txBody>
          <a:bodyPr wrap="square" rtlCol="0">
            <a:spAutoFit/>
          </a:bodyPr>
          <a:lstStyle/>
          <a:p>
            <a:endParaRPr lang="nl-NL" dirty="0"/>
          </a:p>
        </p:txBody>
      </p:sp>
      <p:sp>
        <p:nvSpPr>
          <p:cNvPr id="9" name="Tekstvak 8"/>
          <p:cNvSpPr txBox="1"/>
          <p:nvPr/>
        </p:nvSpPr>
        <p:spPr>
          <a:xfrm>
            <a:off x="1775521" y="4796250"/>
            <a:ext cx="8575646" cy="523220"/>
          </a:xfrm>
          <a:prstGeom prst="rect">
            <a:avLst/>
          </a:prstGeom>
          <a:noFill/>
          <a:ln w="12700">
            <a:noFill/>
          </a:ln>
        </p:spPr>
        <p:txBody>
          <a:bodyPr wrap="square" rtlCol="0">
            <a:spAutoFit/>
          </a:bodyPr>
          <a:lstStyle/>
          <a:p>
            <a:pPr lvl="0"/>
            <a:r>
              <a:rPr lang="nl-NL" sz="2800">
                <a:solidFill>
                  <a:prstClr val="black"/>
                </a:solidFill>
                <a:latin typeface="Verdana" panose="020B0604030504040204" pitchFamily="34" charset="0"/>
                <a:ea typeface="Verdana" panose="020B0604030504040204" pitchFamily="34" charset="0"/>
                <a:cs typeface="Verdana" panose="020B0604030504040204" pitchFamily="34" charset="0"/>
              </a:rPr>
              <a:t>7. Visnet</a:t>
            </a:r>
            <a:endParaRPr lang="nl-NL" sz="28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kstvak 20"/>
          <p:cNvSpPr txBox="1"/>
          <p:nvPr/>
        </p:nvSpPr>
        <p:spPr>
          <a:xfrm>
            <a:off x="1664161" y="1280991"/>
            <a:ext cx="8575646" cy="1896224"/>
          </a:xfrm>
          <a:prstGeom prst="rect">
            <a:avLst/>
          </a:prstGeom>
          <a:noFill/>
          <a:ln w="12700">
            <a:solidFill>
              <a:schemeClr val="tx1"/>
            </a:solidFill>
          </a:ln>
        </p:spPr>
        <p:txBody>
          <a:bodyPr wrap="square" rtlCol="0">
            <a:spAutoFit/>
          </a:bodyPr>
          <a:lstStyle/>
          <a:p>
            <a:endParaRPr lang="nl-NL" dirty="0"/>
          </a:p>
        </p:txBody>
      </p:sp>
      <p:sp>
        <p:nvSpPr>
          <p:cNvPr id="2" name="Tekstvak 1"/>
          <p:cNvSpPr txBox="1"/>
          <p:nvPr/>
        </p:nvSpPr>
        <p:spPr>
          <a:xfrm>
            <a:off x="1664161" y="399452"/>
            <a:ext cx="8575646" cy="601706"/>
          </a:xfrm>
          <a:prstGeom prst="rect">
            <a:avLst/>
          </a:prstGeom>
          <a:noFill/>
          <a:ln w="12700">
            <a:solidFill>
              <a:schemeClr val="tx1"/>
            </a:solidFill>
          </a:ln>
        </p:spPr>
        <p:txBody>
          <a:bodyPr wrap="square" rtlCol="0">
            <a:spAutoFit/>
          </a:bodyPr>
          <a:lstStyle/>
          <a:p>
            <a:endParaRPr lang="nl-NL" dirty="0"/>
          </a:p>
        </p:txBody>
      </p:sp>
      <p:sp>
        <p:nvSpPr>
          <p:cNvPr id="4" name="Tekstvak 3"/>
          <p:cNvSpPr txBox="1"/>
          <p:nvPr/>
        </p:nvSpPr>
        <p:spPr>
          <a:xfrm>
            <a:off x="1775521" y="404664"/>
            <a:ext cx="1802929"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1. Zaaier</a:t>
            </a:r>
          </a:p>
        </p:txBody>
      </p:sp>
      <p:sp>
        <p:nvSpPr>
          <p:cNvPr id="5" name="Tekstvak 4"/>
          <p:cNvSpPr txBox="1"/>
          <p:nvPr/>
        </p:nvSpPr>
        <p:spPr>
          <a:xfrm>
            <a:off x="1796445" y="1412776"/>
            <a:ext cx="2130711" cy="553998"/>
          </a:xfrm>
          <a:prstGeom prst="rect">
            <a:avLst/>
          </a:prstGeom>
          <a:noFill/>
        </p:spPr>
        <p:txBody>
          <a:bodyPr wrap="none" rtlCol="0">
            <a:spAutoFit/>
          </a:bodyPr>
          <a:lstStyle/>
          <a:p>
            <a:r>
              <a:rPr lang="nl-NL" sz="3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2. </a:t>
            </a:r>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Onkruid</a:t>
            </a:r>
          </a:p>
        </p:txBody>
      </p:sp>
      <p:sp>
        <p:nvSpPr>
          <p:cNvPr id="6" name="Tekstvak 5"/>
          <p:cNvSpPr txBox="1"/>
          <p:nvPr/>
        </p:nvSpPr>
        <p:spPr>
          <a:xfrm>
            <a:off x="1796445" y="1972581"/>
            <a:ext cx="2956259"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 Mosterdzaad</a:t>
            </a:r>
          </a:p>
        </p:txBody>
      </p:sp>
      <p:sp>
        <p:nvSpPr>
          <p:cNvPr id="7" name="Tekstvak 6"/>
          <p:cNvSpPr txBox="1"/>
          <p:nvPr/>
        </p:nvSpPr>
        <p:spPr>
          <a:xfrm>
            <a:off x="1796445" y="2552548"/>
            <a:ext cx="2710999"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4. Zuurdesem</a:t>
            </a:r>
          </a:p>
        </p:txBody>
      </p:sp>
      <p:sp>
        <p:nvSpPr>
          <p:cNvPr id="10" name="Tekstvak 9"/>
          <p:cNvSpPr txBox="1"/>
          <p:nvPr/>
        </p:nvSpPr>
        <p:spPr>
          <a:xfrm>
            <a:off x="1796445" y="3717032"/>
            <a:ext cx="3835987"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5. Schat in de akker</a:t>
            </a:r>
          </a:p>
        </p:txBody>
      </p:sp>
      <p:sp>
        <p:nvSpPr>
          <p:cNvPr id="11" name="Tekstvak 10"/>
          <p:cNvSpPr txBox="1"/>
          <p:nvPr/>
        </p:nvSpPr>
        <p:spPr>
          <a:xfrm>
            <a:off x="1796445" y="4271030"/>
            <a:ext cx="1557671" cy="523220"/>
          </a:xfrm>
          <a:prstGeom prst="rect">
            <a:avLst/>
          </a:prstGeom>
          <a:noFill/>
        </p:spPr>
        <p:txBody>
          <a:bodyPr wrap="none" rtlCol="0">
            <a:spAutoFit/>
          </a:bodyPr>
          <a:lstStyle/>
          <a:p>
            <a:r>
              <a:rPr lang="nl-NL" sz="28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6. Parel</a:t>
            </a:r>
          </a:p>
        </p:txBody>
      </p:sp>
      <p:pic>
        <p:nvPicPr>
          <p:cNvPr id="8" name="Afbeelding 7"/>
          <p:cNvPicPr>
            <a:picLocks noChangeAspect="1"/>
          </p:cNvPicPr>
          <p:nvPr/>
        </p:nvPicPr>
        <p:blipFill>
          <a:blip r:embed="rId3"/>
          <a:stretch>
            <a:fillRect/>
          </a:stretch>
        </p:blipFill>
        <p:spPr>
          <a:xfrm>
            <a:off x="7337645" y="3978642"/>
            <a:ext cx="3475265" cy="2606449"/>
          </a:xfrm>
          <a:prstGeom prst="rect">
            <a:avLst/>
          </a:prstGeom>
        </p:spPr>
      </p:pic>
    </p:spTree>
    <p:extLst>
      <p:ext uri="{BB962C8B-B14F-4D97-AF65-F5344CB8AC3E}">
        <p14:creationId xmlns:p14="http://schemas.microsoft.com/office/powerpoint/2010/main" val="1948567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56755" y="591510"/>
            <a:ext cx="10990118" cy="4893647"/>
          </a:xfrm>
          <a:prstGeom prst="rect">
            <a:avLst/>
          </a:prstGeom>
        </p:spPr>
        <p:txBody>
          <a:bodyPr wrap="square">
            <a:spAutoFit/>
          </a:bodyPr>
          <a:lstStyle/>
          <a:p>
            <a:r>
              <a:rPr lang="nl-NL" sz="2800" b="1" dirty="0" smtClean="0"/>
              <a:t>Mattheus 13</a:t>
            </a:r>
          </a:p>
          <a:p>
            <a:endParaRPr lang="nl-NL" sz="2600" b="1" dirty="0"/>
          </a:p>
          <a:p>
            <a:r>
              <a:rPr lang="nl-NL" sz="2600" b="1" i="1" dirty="0" smtClean="0"/>
              <a:t>de schat in de akker</a:t>
            </a:r>
          </a:p>
          <a:p>
            <a:r>
              <a:rPr lang="nl-NL" sz="2600" dirty="0" smtClean="0"/>
              <a:t>44 </a:t>
            </a:r>
            <a:r>
              <a:rPr lang="nl-NL" sz="2600" dirty="0"/>
              <a:t>Het Koninkrijk der hemelen is ook gelijk aan een schat, in de akker verborgen, die iemand vond en verborg; en van blijdschap daarover gaat hij heen en verkoopt alles wat hij heeft, en koopt die akker</a:t>
            </a:r>
            <a:r>
              <a:rPr lang="nl-NL" sz="2600" dirty="0" smtClean="0"/>
              <a:t>.</a:t>
            </a:r>
          </a:p>
          <a:p>
            <a:endParaRPr lang="nl-NL" sz="2600" dirty="0" smtClean="0"/>
          </a:p>
          <a:p>
            <a:r>
              <a:rPr lang="nl-NL" sz="2600" b="1" i="1" dirty="0" smtClean="0"/>
              <a:t>de parel</a:t>
            </a:r>
            <a:endParaRPr lang="nl-NL" sz="2600" b="1" i="1" dirty="0"/>
          </a:p>
          <a:p>
            <a:r>
              <a:rPr lang="nl-NL" sz="2600" dirty="0"/>
              <a:t>45 Ook is het Koninkrijk der hemelen gelijk aan een koopman die mooie parels zoekt.</a:t>
            </a:r>
          </a:p>
          <a:p>
            <a:r>
              <a:rPr lang="nl-NL" sz="2600" dirty="0"/>
              <a:t>46 Toen hij één parel van grote waarde gevonden had, ging hij heen en verkocht alles wat hij had, en hij kocht hem.</a:t>
            </a:r>
          </a:p>
        </p:txBody>
      </p:sp>
    </p:spTree>
    <p:extLst>
      <p:ext uri="{BB962C8B-B14F-4D97-AF65-F5344CB8AC3E}">
        <p14:creationId xmlns:p14="http://schemas.microsoft.com/office/powerpoint/2010/main" val="19687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4524315"/>
          </a:xfrm>
          <a:prstGeom prst="rect">
            <a:avLst/>
          </a:prstGeom>
        </p:spPr>
        <p:txBody>
          <a:bodyPr wrap="square">
            <a:spAutoFit/>
          </a:bodyPr>
          <a:lstStyle/>
          <a:p>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Gelijkenis van het visnet</a:t>
            </a:r>
          </a:p>
          <a:p>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13</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47 Het Koninkrijk der hemelen is ook gelijk aan een net, uitgeworpen in de zee, dat allerlei soorten </a:t>
            </a:r>
            <a:r>
              <a:rPr lang="nl-NL" sz="2400" i="1" dirty="0">
                <a:solidFill>
                  <a:srgbClr val="002060"/>
                </a:solidFill>
                <a:latin typeface="Verdana" panose="020B0604030504040204" pitchFamily="34" charset="0"/>
                <a:ea typeface="Verdana" panose="020B0604030504040204" pitchFamily="34" charset="0"/>
                <a:cs typeface="Verdana" panose="020B0604030504040204" pitchFamily="34" charset="0"/>
              </a:rPr>
              <a:t>vissen</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bijeenbrengt.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48 Als het vol geworden is, trekken </a:t>
            </a:r>
            <a:r>
              <a:rPr lang="nl-NL" sz="2400" i="1" dirty="0">
                <a:solidFill>
                  <a:srgbClr val="002060"/>
                </a:solidFill>
                <a:latin typeface="Verdana" panose="020B0604030504040204" pitchFamily="34" charset="0"/>
                <a:ea typeface="Verdana" panose="020B0604030504040204" pitchFamily="34" charset="0"/>
                <a:cs typeface="Verdana" panose="020B0604030504040204" pitchFamily="34" charset="0"/>
              </a:rPr>
              <a:t>de vissers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het op de oever. Ze gaan zitten en verzamelen de goede </a:t>
            </a:r>
            <a:r>
              <a:rPr lang="nl-NL" sz="2400" i="1" dirty="0">
                <a:solidFill>
                  <a:srgbClr val="002060"/>
                </a:solidFill>
                <a:latin typeface="Verdana" panose="020B0604030504040204" pitchFamily="34" charset="0"/>
                <a:ea typeface="Verdana" panose="020B0604030504040204" pitchFamily="34" charset="0"/>
                <a:cs typeface="Verdana" panose="020B0604030504040204" pitchFamily="34" charset="0"/>
              </a:rPr>
              <a:t>vissen</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in vaten, maar de slechte gooien zij weg.</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49 Zo zal het bij de voleinding van de </a:t>
            </a:r>
            <a:r>
              <a:rPr lang="nl-NL" sz="24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wereld</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a:t>
            </a:r>
            <a:r>
              <a:rPr lang="nl-NL"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zijn</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de engelen zullen uitgaan en de slechten uit het midden van de rechtvaardigen afzonderen,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50 en zij zullen hen in de vurige oven werpen; daar zal gejammer zijn en tandengeknars.</a:t>
            </a:r>
          </a:p>
        </p:txBody>
      </p:sp>
    </p:spTree>
    <p:extLst>
      <p:ext uri="{BB962C8B-B14F-4D97-AF65-F5344CB8AC3E}">
        <p14:creationId xmlns:p14="http://schemas.microsoft.com/office/powerpoint/2010/main" val="1328562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1336" y="274743"/>
            <a:ext cx="11554690" cy="4862870"/>
          </a:xfrm>
          <a:prstGeom prst="rect">
            <a:avLst/>
          </a:prstGeom>
        </p:spPr>
        <p:txBody>
          <a:bodyPr wrap="square">
            <a:spAutoFit/>
          </a:bodyPr>
          <a:lstStyle/>
          <a:p>
            <a:r>
              <a:rPr lang="nl-NL" sz="2600" b="1" u="sng" dirty="0" smtClean="0">
                <a:ea typeface="Verdana" panose="020B0604030504040204" pitchFamily="34" charset="0"/>
                <a:cs typeface="Verdana" panose="020B0604030504040204" pitchFamily="34" charset="0"/>
              </a:rPr>
              <a:t>Zie de uitleg van de gelijkenis </a:t>
            </a:r>
            <a:r>
              <a:rPr lang="nl-NL" sz="2600" b="1" u="sng" dirty="0">
                <a:ea typeface="Verdana" panose="020B0604030504040204" pitchFamily="34" charset="0"/>
                <a:cs typeface="Verdana" panose="020B0604030504040204" pitchFamily="34" charset="0"/>
              </a:rPr>
              <a:t>van </a:t>
            </a:r>
            <a:r>
              <a:rPr lang="nl-NL" sz="2600" b="1" u="sng" dirty="0" smtClean="0">
                <a:ea typeface="Verdana" panose="020B0604030504040204" pitchFamily="34" charset="0"/>
                <a:cs typeface="Verdana" panose="020B0604030504040204" pitchFamily="34" charset="0"/>
              </a:rPr>
              <a:t>het onkruid:</a:t>
            </a:r>
            <a:endParaRPr lang="nl-NL" sz="2600" b="1" u="sng" dirty="0">
              <a:ea typeface="Verdana" panose="020B0604030504040204" pitchFamily="34" charset="0"/>
              <a:cs typeface="Verdana" panose="020B0604030504040204" pitchFamily="34" charset="0"/>
            </a:endParaRPr>
          </a:p>
          <a:p>
            <a:endParaRPr lang="nl-NL" sz="2600" b="1" dirty="0">
              <a:ea typeface="Verdana" panose="020B0604030504040204" pitchFamily="34" charset="0"/>
              <a:cs typeface="Verdana" panose="020B0604030504040204" pitchFamily="34" charset="0"/>
            </a:endParaRPr>
          </a:p>
          <a:p>
            <a:r>
              <a:rPr lang="nl-NL" sz="2600" b="1" dirty="0">
                <a:ea typeface="Verdana" panose="020B0604030504040204" pitchFamily="34" charset="0"/>
                <a:cs typeface="Verdana" panose="020B0604030504040204" pitchFamily="34" charset="0"/>
              </a:rPr>
              <a:t>Mattheus 13</a:t>
            </a:r>
          </a:p>
          <a:p>
            <a:r>
              <a:rPr lang="nl-NL" sz="2600" dirty="0">
                <a:ea typeface="Verdana" panose="020B0604030504040204" pitchFamily="34" charset="0"/>
                <a:cs typeface="Verdana" panose="020B0604030504040204" pitchFamily="34" charset="0"/>
              </a:rPr>
              <a:t>36 Toen Jezus de menigte had laten weggaan, ging Hij </a:t>
            </a:r>
            <a:r>
              <a:rPr lang="nl-NL" sz="2600" dirty="0" smtClean="0">
                <a:ea typeface="Verdana" panose="020B0604030504040204" pitchFamily="34" charset="0"/>
                <a:cs typeface="Verdana" panose="020B0604030504040204" pitchFamily="34" charset="0"/>
              </a:rPr>
              <a:t>in het huis</a:t>
            </a:r>
            <a:r>
              <a:rPr lang="nl-NL" sz="2600" dirty="0">
                <a:ea typeface="Verdana" panose="020B0604030504040204" pitchFamily="34" charset="0"/>
                <a:cs typeface="Verdana" panose="020B0604030504040204" pitchFamily="34" charset="0"/>
              </a:rPr>
              <a:t>. En Zijn discipelen kwamen bij Hem en zeiden: Verklaar ons de gelijkenis van het onkruid op de akker.</a:t>
            </a:r>
          </a:p>
          <a:p>
            <a:r>
              <a:rPr lang="nl-NL" sz="2600" dirty="0">
                <a:ea typeface="Verdana" panose="020B0604030504040204" pitchFamily="34" charset="0"/>
                <a:cs typeface="Verdana" panose="020B0604030504040204" pitchFamily="34" charset="0"/>
              </a:rPr>
              <a:t>37 Hij antwoordde en zei tegen hen: Hij die het goede zaad zaait, is de Zoon des mensen</a:t>
            </a:r>
            <a:r>
              <a:rPr lang="nl-NL" sz="2600" dirty="0" smtClean="0">
                <a:ea typeface="Verdana" panose="020B0604030504040204" pitchFamily="34" charset="0"/>
                <a:cs typeface="Verdana" panose="020B0604030504040204" pitchFamily="34" charset="0"/>
              </a:rPr>
              <a:t>.</a:t>
            </a:r>
            <a:endParaRPr lang="nl-NL" sz="2600" b="1" dirty="0">
              <a:ea typeface="Verdana" panose="020B0604030504040204" pitchFamily="34" charset="0"/>
              <a:cs typeface="Verdana" panose="020B0604030504040204" pitchFamily="34" charset="0"/>
            </a:endParaRPr>
          </a:p>
          <a:p>
            <a:r>
              <a:rPr lang="nl-NL" sz="2600" dirty="0">
                <a:ea typeface="Verdana" panose="020B0604030504040204" pitchFamily="34" charset="0"/>
                <a:cs typeface="Verdana" panose="020B0604030504040204" pitchFamily="34" charset="0"/>
              </a:rPr>
              <a:t>38 De akker is de wereld, het goede zaad zijn de kinderen van het Koninkrijk en het onkruid zijn de kinderen van de boze.</a:t>
            </a:r>
          </a:p>
          <a:p>
            <a:r>
              <a:rPr lang="nl-NL" sz="2600" dirty="0">
                <a:ea typeface="Verdana" panose="020B0604030504040204" pitchFamily="34" charset="0"/>
                <a:cs typeface="Verdana" panose="020B0604030504040204" pitchFamily="34" charset="0"/>
              </a:rPr>
              <a:t>39 De vijand die het gezaaid heeft, is de duivel </a:t>
            </a:r>
            <a:r>
              <a:rPr lang="nl-NL" sz="2600" i="1" dirty="0">
                <a:ea typeface="Verdana" panose="020B0604030504040204" pitchFamily="34" charset="0"/>
                <a:cs typeface="Verdana" panose="020B0604030504040204" pitchFamily="34" charset="0"/>
              </a:rPr>
              <a:t>(Gr: </a:t>
            </a:r>
            <a:r>
              <a:rPr lang="nl-NL" sz="2600" i="1" dirty="0" err="1">
                <a:ea typeface="Verdana" panose="020B0604030504040204" pitchFamily="34" charset="0"/>
                <a:cs typeface="Verdana" panose="020B0604030504040204" pitchFamily="34" charset="0"/>
              </a:rPr>
              <a:t>diabolos</a:t>
            </a:r>
            <a:r>
              <a:rPr lang="nl-NL" sz="2600" i="1" dirty="0">
                <a:ea typeface="Verdana" panose="020B0604030504040204" pitchFamily="34" charset="0"/>
                <a:cs typeface="Verdana" panose="020B0604030504040204" pitchFamily="34" charset="0"/>
              </a:rPr>
              <a:t>)</a:t>
            </a:r>
            <a:r>
              <a:rPr lang="nl-NL" sz="2600" dirty="0">
                <a:ea typeface="Verdana" panose="020B0604030504040204" pitchFamily="34" charset="0"/>
                <a:cs typeface="Verdana" panose="020B0604030504040204" pitchFamily="34" charset="0"/>
              </a:rPr>
              <a:t>; de oogst is de voleinding van de </a:t>
            </a:r>
            <a:r>
              <a:rPr lang="nl-NL" sz="2600" strike="sngStrike" dirty="0">
                <a:ea typeface="Verdana" panose="020B0604030504040204" pitchFamily="34" charset="0"/>
                <a:cs typeface="Verdana" panose="020B0604030504040204" pitchFamily="34" charset="0"/>
              </a:rPr>
              <a:t>wereld</a:t>
            </a:r>
            <a:r>
              <a:rPr lang="nl-NL" sz="2600" dirty="0">
                <a:ea typeface="Verdana" panose="020B0604030504040204" pitchFamily="34" charset="0"/>
                <a:cs typeface="Verdana" panose="020B0604030504040204" pitchFamily="34" charset="0"/>
              </a:rPr>
              <a:t> </a:t>
            </a:r>
            <a:r>
              <a:rPr lang="nl-NL" sz="2600" i="1" dirty="0" err="1">
                <a:ea typeface="Verdana" panose="020B0604030504040204" pitchFamily="34" charset="0"/>
                <a:cs typeface="Verdana" panose="020B0604030504040204" pitchFamily="34" charset="0"/>
              </a:rPr>
              <a:t>aeon</a:t>
            </a:r>
            <a:r>
              <a:rPr lang="nl-NL" sz="2600" dirty="0">
                <a:ea typeface="Verdana" panose="020B0604030504040204" pitchFamily="34" charset="0"/>
                <a:cs typeface="Verdana" panose="020B0604030504040204" pitchFamily="34" charset="0"/>
              </a:rPr>
              <a:t> en de maaiers zijn engelen.</a:t>
            </a:r>
          </a:p>
          <a:p>
            <a:endParaRPr lang="nl-NL"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947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4043" y="326202"/>
            <a:ext cx="11554690" cy="3293209"/>
          </a:xfrm>
          <a:prstGeom prst="rect">
            <a:avLst/>
          </a:prstGeom>
        </p:spPr>
        <p:txBody>
          <a:bodyPr wrap="square">
            <a:spAutoFit/>
          </a:bodyPr>
          <a:lstStyle/>
          <a:p>
            <a:r>
              <a:rPr lang="nl-NL" sz="2600" b="1" dirty="0" smtClean="0">
                <a:ea typeface="Verdana" panose="020B0604030504040204" pitchFamily="34" charset="0"/>
                <a:cs typeface="Verdana" panose="020B0604030504040204" pitchFamily="34" charset="0"/>
              </a:rPr>
              <a:t>Mattheus </a:t>
            </a:r>
            <a:r>
              <a:rPr lang="nl-NL" sz="2600" b="1" dirty="0">
                <a:ea typeface="Verdana" panose="020B0604030504040204" pitchFamily="34" charset="0"/>
                <a:cs typeface="Verdana" panose="020B0604030504040204" pitchFamily="34" charset="0"/>
              </a:rPr>
              <a:t>13</a:t>
            </a:r>
          </a:p>
          <a:p>
            <a:r>
              <a:rPr lang="nl-NL" sz="2600" dirty="0">
                <a:ea typeface="Verdana" panose="020B0604030504040204" pitchFamily="34" charset="0"/>
                <a:cs typeface="Verdana" panose="020B0604030504040204" pitchFamily="34" charset="0"/>
              </a:rPr>
              <a:t>40 Zoals dan het onkruid verzameld en met vuur verbrand wordt, zo zal het ook zijn bij de voleinding van deze </a:t>
            </a:r>
            <a:r>
              <a:rPr lang="nl-NL" sz="2600" strike="sngStrike" dirty="0" smtClean="0">
                <a:ea typeface="Verdana" panose="020B0604030504040204" pitchFamily="34" charset="0"/>
                <a:cs typeface="Verdana" panose="020B0604030504040204" pitchFamily="34" charset="0"/>
              </a:rPr>
              <a:t>wereld</a:t>
            </a:r>
            <a:r>
              <a:rPr lang="nl-NL" sz="2600" dirty="0" smtClean="0">
                <a:ea typeface="Verdana" panose="020B0604030504040204" pitchFamily="34" charset="0"/>
                <a:cs typeface="Verdana" panose="020B0604030504040204" pitchFamily="34" charset="0"/>
              </a:rPr>
              <a:t> </a:t>
            </a:r>
            <a:r>
              <a:rPr lang="nl-NL" sz="2600" i="1" dirty="0" err="1" smtClean="0">
                <a:ea typeface="Verdana" panose="020B0604030504040204" pitchFamily="34" charset="0"/>
                <a:cs typeface="Verdana" panose="020B0604030504040204" pitchFamily="34" charset="0"/>
              </a:rPr>
              <a:t>aeon</a:t>
            </a:r>
            <a:r>
              <a:rPr lang="nl-NL" sz="2600" dirty="0" smtClean="0">
                <a:ea typeface="Verdana" panose="020B0604030504040204" pitchFamily="34" charset="0"/>
                <a:cs typeface="Verdana" panose="020B0604030504040204" pitchFamily="34" charset="0"/>
              </a:rPr>
              <a:t>:</a:t>
            </a:r>
          </a:p>
          <a:p>
            <a:r>
              <a:rPr lang="nl-NL" sz="2600" dirty="0">
                <a:ea typeface="Verdana" panose="020B0604030504040204" pitchFamily="34" charset="0"/>
                <a:cs typeface="Verdana" panose="020B0604030504040204" pitchFamily="34" charset="0"/>
              </a:rPr>
              <a:t>41 de Zoon des mensen zal Zijn engelen uitzenden, en zij zullen uit Zijn Koninkrijk verzamelen alle struikelblokken, en hen die de wetteloosheid doen,</a:t>
            </a:r>
          </a:p>
          <a:p>
            <a:r>
              <a:rPr lang="nl-NL" sz="2600" dirty="0">
                <a:ea typeface="Verdana" panose="020B0604030504040204" pitchFamily="34" charset="0"/>
                <a:cs typeface="Verdana" panose="020B0604030504040204" pitchFamily="34" charset="0"/>
              </a:rPr>
              <a:t>42 en zij zullen hen in de vurige oven werpen; daar zal gejammer zijn en tandengeknars.</a:t>
            </a:r>
          </a:p>
          <a:p>
            <a:endParaRPr lang="nl-NL" sz="2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5920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75520" y="1844824"/>
            <a:ext cx="1296144" cy="369332"/>
          </a:xfrm>
          <a:prstGeom prst="rect">
            <a:avLst/>
          </a:prstGeom>
          <a:noFill/>
        </p:spPr>
        <p:txBody>
          <a:bodyPr wrap="square" rtlCol="0">
            <a:spAutoFit/>
          </a:bodyPr>
          <a:lstStyle/>
          <a:p>
            <a:endParaRPr lang="nl-NL" dirty="0"/>
          </a:p>
        </p:txBody>
      </p:sp>
      <p:sp>
        <p:nvSpPr>
          <p:cNvPr id="12" name="Tekstvak 11"/>
          <p:cNvSpPr txBox="1"/>
          <p:nvPr/>
        </p:nvSpPr>
        <p:spPr>
          <a:xfrm>
            <a:off x="2343366" y="5053380"/>
            <a:ext cx="5522552" cy="553998"/>
          </a:xfrm>
          <a:prstGeom prst="rect">
            <a:avLst/>
          </a:prstGeom>
          <a:noFill/>
        </p:spPr>
        <p:txBody>
          <a:bodyPr wrap="square" rtlCol="0">
            <a:spAutoFit/>
          </a:bodyPr>
          <a:lstStyle/>
          <a:p>
            <a:r>
              <a:rPr lang="nl-NL" sz="3000" b="1" dirty="0" smtClean="0"/>
              <a:t>&lt;-------------------------------------------</a:t>
            </a:r>
            <a:endParaRPr lang="nl-NL" sz="3000" b="1" dirty="0"/>
          </a:p>
        </p:txBody>
      </p:sp>
      <p:sp>
        <p:nvSpPr>
          <p:cNvPr id="13" name="Min 12"/>
          <p:cNvSpPr/>
          <p:nvPr/>
        </p:nvSpPr>
        <p:spPr>
          <a:xfrm>
            <a:off x="-237699" y="5114355"/>
            <a:ext cx="2661291" cy="43204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met pijl 14"/>
          <p:cNvCxnSpPr/>
          <p:nvPr/>
        </p:nvCxnSpPr>
        <p:spPr>
          <a:xfrm flipH="1" flipV="1">
            <a:off x="2218676" y="4311406"/>
            <a:ext cx="16437" cy="10595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240677" y="2432685"/>
            <a:ext cx="2391235" cy="1446550"/>
          </a:xfrm>
          <a:prstGeom prst="rect">
            <a:avLst/>
          </a:prstGeom>
          <a:noFill/>
          <a:ln w="12700">
            <a:solidFill>
              <a:schemeClr val="tx1"/>
            </a:solidFill>
          </a:ln>
        </p:spPr>
        <p:txBody>
          <a:bodyPr wrap="square" rtlCol="0">
            <a:spAutoFit/>
          </a:bodyPr>
          <a:lstStyle/>
          <a:p>
            <a:r>
              <a:rPr lang="nl-NL" sz="2200" dirty="0" smtClean="0">
                <a:latin typeface="Verdana" panose="020B0604030504040204" pitchFamily="34" charset="0"/>
                <a:ea typeface="Verdana" panose="020B0604030504040204" pitchFamily="34" charset="0"/>
                <a:cs typeface="Verdana" panose="020B0604030504040204" pitchFamily="34" charset="0"/>
              </a:rPr>
              <a:t>dood, opstanding en hemelvaart van Christus</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kstvak 19"/>
          <p:cNvSpPr txBox="1"/>
          <p:nvPr/>
        </p:nvSpPr>
        <p:spPr>
          <a:xfrm>
            <a:off x="2463831" y="5901082"/>
            <a:ext cx="6971114" cy="830997"/>
          </a:xfrm>
          <a:prstGeom prst="rect">
            <a:avLst/>
          </a:prstGeom>
          <a:noFill/>
          <a:ln w="12700">
            <a:solidFill>
              <a:schemeClr val="tx1"/>
            </a:solidFill>
          </a:ln>
        </p:spPr>
        <p:txBody>
          <a:bodyPr wrap="square" rtlCol="0">
            <a:spAutoFit/>
          </a:bodyPr>
          <a:lstStyle/>
          <a:p>
            <a:r>
              <a:rPr lang="nl-NL" sz="2400" dirty="0"/>
              <a:t>de verborgenheid/het geheimenis: het Koninkrijk verborgen</a:t>
            </a:r>
          </a:p>
        </p:txBody>
      </p:sp>
      <p:cxnSp>
        <p:nvCxnSpPr>
          <p:cNvPr id="21" name="Rechte verbindingslijn met pijl 20"/>
          <p:cNvCxnSpPr/>
          <p:nvPr/>
        </p:nvCxnSpPr>
        <p:spPr>
          <a:xfrm flipH="1" flipV="1">
            <a:off x="9687273" y="4609825"/>
            <a:ext cx="16438" cy="8158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9028794" y="342813"/>
            <a:ext cx="2737598" cy="3139321"/>
          </a:xfrm>
          <a:prstGeom prst="rect">
            <a:avLst/>
          </a:prstGeom>
          <a:noFill/>
          <a:ln w="12700">
            <a:solidFill>
              <a:schemeClr val="tx1"/>
            </a:solidFill>
          </a:ln>
        </p:spPr>
        <p:txBody>
          <a:bodyPr wrap="square" rtlCol="0">
            <a:spAutoFit/>
          </a:bodyPr>
          <a:lstStyle/>
          <a:p>
            <a:r>
              <a:rPr lang="nl-NL" sz="2200" b="1" dirty="0">
                <a:latin typeface="Verdana" panose="020B0604030504040204" pitchFamily="34" charset="0"/>
                <a:ea typeface="Verdana" panose="020B0604030504040204" pitchFamily="34" charset="0"/>
                <a:cs typeface="Verdana" panose="020B0604030504040204" pitchFamily="34" charset="0"/>
              </a:rPr>
              <a:t>Op.10:7</a:t>
            </a:r>
          </a:p>
          <a:p>
            <a:r>
              <a:rPr lang="nl-NL" sz="2200" dirty="0">
                <a:latin typeface="Verdana" panose="020B0604030504040204" pitchFamily="34" charset="0"/>
                <a:ea typeface="Verdana" panose="020B0604030504040204" pitchFamily="34" charset="0"/>
                <a:cs typeface="Verdana" panose="020B0604030504040204" pitchFamily="34" charset="0"/>
              </a:rPr>
              <a:t>maar in de dagen van de stem van de zevende</a:t>
            </a:r>
          </a:p>
          <a:p>
            <a:r>
              <a:rPr lang="nl-NL" sz="2200" dirty="0">
                <a:latin typeface="Verdana" panose="020B0604030504040204" pitchFamily="34" charset="0"/>
                <a:ea typeface="Verdana" panose="020B0604030504040204" pitchFamily="34" charset="0"/>
                <a:cs typeface="Verdana" panose="020B0604030504040204" pitchFamily="34" charset="0"/>
              </a:rPr>
              <a:t>engel, wanneer hij bazuinen zal is ook voleindigd het geheimenis van God.</a:t>
            </a:r>
          </a:p>
        </p:txBody>
      </p:sp>
      <p:sp>
        <p:nvSpPr>
          <p:cNvPr id="23" name="Tekstvak 22"/>
          <p:cNvSpPr txBox="1"/>
          <p:nvPr/>
        </p:nvSpPr>
        <p:spPr>
          <a:xfrm>
            <a:off x="9687273" y="5662736"/>
            <a:ext cx="2283478" cy="1107996"/>
          </a:xfrm>
          <a:prstGeom prst="rect">
            <a:avLst/>
          </a:prstGeom>
          <a:noFill/>
          <a:ln>
            <a:solidFill>
              <a:schemeClr val="accent1"/>
            </a:solidFill>
          </a:ln>
        </p:spPr>
        <p:txBody>
          <a:bodyPr wrap="square" rtlCol="0">
            <a:spAutoFit/>
          </a:bodyPr>
          <a:lstStyle/>
          <a:p>
            <a:r>
              <a:rPr lang="nl-NL" sz="2200" dirty="0" smtClean="0">
                <a:latin typeface="Verdana" panose="020B0604030504040204" pitchFamily="34" charset="0"/>
                <a:ea typeface="Verdana" panose="020B0604030504040204" pitchFamily="34" charset="0"/>
                <a:cs typeface="Verdana" panose="020B0604030504040204" pitchFamily="34" charset="0"/>
              </a:rPr>
              <a:t>1000 jaren / geopenbaard </a:t>
            </a:r>
            <a:r>
              <a:rPr lang="nl-NL" sz="2200" dirty="0">
                <a:latin typeface="Verdana" panose="020B0604030504040204" pitchFamily="34" charset="0"/>
                <a:ea typeface="Verdana" panose="020B0604030504040204" pitchFamily="34" charset="0"/>
                <a:cs typeface="Verdana" panose="020B0604030504040204" pitchFamily="34" charset="0"/>
              </a:rPr>
              <a:t>Koninkrijk</a:t>
            </a:r>
          </a:p>
        </p:txBody>
      </p:sp>
      <p:cxnSp>
        <p:nvCxnSpPr>
          <p:cNvPr id="24" name="Rechte verbindingslijn met pijl 23"/>
          <p:cNvCxnSpPr/>
          <p:nvPr/>
        </p:nvCxnSpPr>
        <p:spPr>
          <a:xfrm>
            <a:off x="9829801" y="5360520"/>
            <a:ext cx="2192481" cy="1039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7556982" y="5053380"/>
            <a:ext cx="2146728" cy="553998"/>
          </a:xfrm>
          <a:prstGeom prst="rect">
            <a:avLst/>
          </a:prstGeom>
          <a:noFill/>
        </p:spPr>
        <p:txBody>
          <a:bodyPr wrap="square" rtlCol="0">
            <a:spAutoFit/>
          </a:bodyPr>
          <a:lstStyle/>
          <a:p>
            <a:r>
              <a:rPr lang="nl-NL" sz="3000" b="1" dirty="0" smtClean="0">
                <a:solidFill>
                  <a:srgbClr val="FFC000"/>
                </a:solidFill>
              </a:rPr>
              <a:t>-------</a:t>
            </a:r>
            <a:r>
              <a:rPr lang="nl-NL" sz="3000" b="1" dirty="0" smtClean="0">
                <a:solidFill>
                  <a:srgbClr val="FF0000"/>
                </a:solidFill>
              </a:rPr>
              <a:t>--------&gt;</a:t>
            </a:r>
            <a:endParaRPr lang="nl-NL" sz="3000" b="1" dirty="0">
              <a:solidFill>
                <a:srgbClr val="FF0000"/>
              </a:solidFill>
            </a:endParaRPr>
          </a:p>
        </p:txBody>
      </p:sp>
      <p:cxnSp>
        <p:nvCxnSpPr>
          <p:cNvPr id="17" name="Rechte verbindingslijn met pijl 16"/>
          <p:cNvCxnSpPr/>
          <p:nvPr/>
        </p:nvCxnSpPr>
        <p:spPr>
          <a:xfrm flipH="1" flipV="1">
            <a:off x="6729211" y="4207175"/>
            <a:ext cx="16437" cy="1059505"/>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4710206" y="3494515"/>
            <a:ext cx="1832405" cy="769441"/>
          </a:xfrm>
          <a:prstGeom prst="rect">
            <a:avLst/>
          </a:prstGeom>
          <a:noFill/>
          <a:ln w="12700">
            <a:solidFill>
              <a:schemeClr val="tx1"/>
            </a:solidFill>
          </a:ln>
        </p:spPr>
        <p:txBody>
          <a:bodyPr wrap="square" rtlCol="0">
            <a:spAutoFit/>
          </a:bodyPr>
          <a:lstStyle/>
          <a:p>
            <a:r>
              <a:rPr lang="nl-NL" sz="2200" dirty="0" err="1" smtClean="0">
                <a:latin typeface="Verdana" panose="020B0604030504040204" pitchFamily="34" charset="0"/>
                <a:ea typeface="Verdana" panose="020B0604030504040204" pitchFamily="34" charset="0"/>
                <a:cs typeface="Verdana" panose="020B0604030504040204" pitchFamily="34" charset="0"/>
              </a:rPr>
              <a:t>wegrukking</a:t>
            </a:r>
            <a:r>
              <a:rPr lang="nl-NL" sz="2200" dirty="0" smtClean="0">
                <a:latin typeface="Verdana" panose="020B0604030504040204" pitchFamily="34" charset="0"/>
                <a:ea typeface="Verdana" panose="020B0604030504040204" pitchFamily="34" charset="0"/>
                <a:cs typeface="Verdana" panose="020B0604030504040204" pitchFamily="34" charset="0"/>
              </a:rPr>
              <a:t> ecclesia</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25" name="Tekstvak 24"/>
          <p:cNvSpPr txBox="1"/>
          <p:nvPr/>
        </p:nvSpPr>
        <p:spPr>
          <a:xfrm>
            <a:off x="6932248" y="4770707"/>
            <a:ext cx="624734" cy="430887"/>
          </a:xfrm>
          <a:prstGeom prst="rect">
            <a:avLst/>
          </a:prstGeom>
          <a:noFill/>
          <a:ln w="12700">
            <a:solidFill>
              <a:schemeClr val="tx1"/>
            </a:solidFill>
          </a:ln>
        </p:spPr>
        <p:txBody>
          <a:bodyPr wrap="square" rtlCol="0">
            <a:spAutoFit/>
          </a:bodyPr>
          <a:lstStyle/>
          <a:p>
            <a:r>
              <a:rPr lang="nl-NL" sz="2200" dirty="0" smtClean="0">
                <a:latin typeface="Verdana" panose="020B0604030504040204" pitchFamily="34" charset="0"/>
                <a:ea typeface="Verdana" panose="020B0604030504040204" pitchFamily="34" charset="0"/>
                <a:cs typeface="Verdana" panose="020B0604030504040204" pitchFamily="34" charset="0"/>
              </a:rPr>
              <a:t>GV</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cxnSp>
        <p:nvCxnSpPr>
          <p:cNvPr id="26" name="Rechte verbindingslijn met pijl 25"/>
          <p:cNvCxnSpPr/>
          <p:nvPr/>
        </p:nvCxnSpPr>
        <p:spPr>
          <a:xfrm>
            <a:off x="7758852" y="3212897"/>
            <a:ext cx="0" cy="19885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6585654" y="1757940"/>
            <a:ext cx="2044692" cy="1107996"/>
          </a:xfrm>
          <a:prstGeom prst="rect">
            <a:avLst/>
          </a:prstGeom>
          <a:noFill/>
          <a:ln w="12700">
            <a:solidFill>
              <a:schemeClr val="tx1"/>
            </a:solidFill>
          </a:ln>
        </p:spPr>
        <p:txBody>
          <a:bodyPr wrap="square" rtlCol="0">
            <a:spAutoFit/>
          </a:bodyPr>
          <a:lstStyle/>
          <a:p>
            <a:r>
              <a:rPr lang="nl-NL" sz="2200" dirty="0">
                <a:latin typeface="Verdana" panose="020B0604030504040204" pitchFamily="34" charset="0"/>
                <a:ea typeface="Verdana" panose="020B0604030504040204" pitchFamily="34" charset="0"/>
                <a:cs typeface="Verdana" panose="020B0604030504040204" pitchFamily="34" charset="0"/>
              </a:rPr>
              <a:t>w</a:t>
            </a:r>
            <a:r>
              <a:rPr lang="nl-NL" sz="2200" dirty="0" smtClean="0">
                <a:latin typeface="Verdana" panose="020B0604030504040204" pitchFamily="34" charset="0"/>
                <a:ea typeface="Verdana" panose="020B0604030504040204" pitchFamily="34" charset="0"/>
                <a:cs typeface="Verdana" panose="020B0604030504040204" pitchFamily="34" charset="0"/>
              </a:rPr>
              <a:t>ederkomst voor Israël (Zach.14:4)</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pic>
        <p:nvPicPr>
          <p:cNvPr id="8" name="Afbeelding 7"/>
          <p:cNvPicPr>
            <a:picLocks noChangeAspect="1"/>
          </p:cNvPicPr>
          <p:nvPr/>
        </p:nvPicPr>
        <p:blipFill>
          <a:blip r:embed="rId3"/>
          <a:stretch>
            <a:fillRect/>
          </a:stretch>
        </p:blipFill>
        <p:spPr>
          <a:xfrm>
            <a:off x="9021955" y="3608666"/>
            <a:ext cx="1363509" cy="899064"/>
          </a:xfrm>
          <a:prstGeom prst="rect">
            <a:avLst/>
          </a:prstGeom>
        </p:spPr>
      </p:pic>
    </p:spTree>
    <p:extLst>
      <p:ext uri="{BB962C8B-B14F-4D97-AF65-F5344CB8AC3E}">
        <p14:creationId xmlns:p14="http://schemas.microsoft.com/office/powerpoint/2010/main" val="1608263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2900" y="292555"/>
            <a:ext cx="11522529" cy="4524315"/>
          </a:xfrm>
          <a:prstGeom prst="rect">
            <a:avLst/>
          </a:prstGeom>
        </p:spPr>
        <p:txBody>
          <a:bodyPr wrap="square">
            <a:spAutoFit/>
          </a:bodyPr>
          <a:lstStyle/>
          <a:p>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Het einde van de </a:t>
            </a:r>
            <a:r>
              <a:rPr lang="nl-NL" sz="2400" b="1" u="sng"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a:t>
            </a:r>
            <a:r>
              <a:rPr lang="nl-NL" sz="24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openbaring van het Koninkrijk:</a:t>
            </a:r>
          </a:p>
          <a:p>
            <a:endParaRPr lang="nl-NL"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Mattheus 24</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 En Jezus ging weg en vertrok uit de tempel; en Zijn discipelen kwamen naar Hem toe om Hem op de gebouwen van de tempel te wijzen.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 Jezus antwoordde en zei tegen hen: Ziet u dit alles? Voorwaar, Ik zeg u: hier zal niet één steen op de andere steen gelaten worden die niet afgebroken zal worden.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 Toen Hij op de Olijfberg zat, gingen de discipelen naar Hem toe toen zij alleen waren, en zeiden: Zeg ons, wanneer zullen deze dingen gebeuren? En wat is het teken van Uw komst en van </a:t>
            </a:r>
            <a:endPar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sz="2400" u="sng" dirty="0">
                <a:solidFill>
                  <a:srgbClr val="002060"/>
                </a:solidFill>
                <a:latin typeface="Verdana" panose="020B0604030504040204" pitchFamily="34" charset="0"/>
                <a:ea typeface="Verdana" panose="020B0604030504040204" pitchFamily="34" charset="0"/>
                <a:cs typeface="Verdana" panose="020B0604030504040204" pitchFamily="34" charset="0"/>
              </a:rPr>
              <a:t>voleinding van de </a:t>
            </a:r>
            <a:r>
              <a:rPr lang="nl-NL" sz="2400" u="sng" strike="sngStrike"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wereld</a:t>
            </a:r>
            <a:r>
              <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b="1" i="1" u="sng"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aeon</a:t>
            </a:r>
            <a:r>
              <a:rPr lang="nl-NL" sz="24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573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5110</TotalTime>
  <Words>1621</Words>
  <Application>Microsoft Office PowerPoint</Application>
  <PresentationFormat>Breedbeeld</PresentationFormat>
  <Paragraphs>144</Paragraphs>
  <Slides>22</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Baskerville</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190</cp:revision>
  <dcterms:created xsi:type="dcterms:W3CDTF">2017-10-24T20:34:00Z</dcterms:created>
  <dcterms:modified xsi:type="dcterms:W3CDTF">2018-05-20T12:18:42Z</dcterms:modified>
</cp:coreProperties>
</file>