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8" r:id="rId2"/>
    <p:sldId id="296" r:id="rId3"/>
    <p:sldId id="300" r:id="rId4"/>
    <p:sldId id="301" r:id="rId5"/>
    <p:sldId id="302" r:id="rId6"/>
    <p:sldId id="299" r:id="rId7"/>
    <p:sldId id="305" r:id="rId8"/>
    <p:sldId id="303" r:id="rId9"/>
    <p:sldId id="306" r:id="rId10"/>
    <p:sldId id="307" r:id="rId11"/>
    <p:sldId id="308" r:id="rId12"/>
    <p:sldId id="309" r:id="rId13"/>
    <p:sldId id="310" r:id="rId14"/>
    <p:sldId id="311" r:id="rId15"/>
    <p:sldId id="312" r:id="rId16"/>
    <p:sldId id="314" r:id="rId17"/>
    <p:sldId id="313" r:id="rId18"/>
    <p:sldId id="315" r:id="rId19"/>
    <p:sldId id="316" r:id="rId20"/>
    <p:sldId id="317" r:id="rId21"/>
    <p:sldId id="318" r:id="rId22"/>
    <p:sldId id="319" r:id="rId23"/>
    <p:sldId id="320" r:id="rId24"/>
    <p:sldId id="321" r:id="rId25"/>
    <p:sldId id="322" r:id="rId26"/>
    <p:sldId id="323" r:id="rId27"/>
    <p:sldId id="324" r:id="rId28"/>
    <p:sldId id="325" r:id="rId2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A6EF-CB02-48DE-9D12-0F764397CD53}" type="datetimeFigureOut">
              <a:rPr lang="nl-NL" smtClean="0"/>
              <a:t>3-6-2018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CC728-698F-42B6-9C18-F019068154F8}" type="slidenum">
              <a:rPr lang="nl-NL" smtClean="0"/>
              <a:t>‹nr.›</a:t>
            </a:fld>
            <a:endParaRPr lang="nl-NL"/>
          </a:p>
        </p:txBody>
      </p:sp>
    </p:spTree>
    <p:extLst>
      <p:ext uri="{BB962C8B-B14F-4D97-AF65-F5344CB8AC3E}">
        <p14:creationId xmlns:p14="http://schemas.microsoft.com/office/powerpoint/2010/main" val="61312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1</a:t>
            </a:fld>
            <a:endParaRPr lang="nl-NL"/>
          </a:p>
        </p:txBody>
      </p:sp>
    </p:spTree>
    <p:extLst>
      <p:ext uri="{BB962C8B-B14F-4D97-AF65-F5344CB8AC3E}">
        <p14:creationId xmlns:p14="http://schemas.microsoft.com/office/powerpoint/2010/main" val="1041220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7970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1987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13960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375091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t>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34205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t>3-6-2018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24456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t>3-6-2018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47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t>3-6-2018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22291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t>3-6-2018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2392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3-6-2018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6613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3-6-2018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58581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t>3-6-2018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t>‹nr.›</a:t>
            </a:fld>
            <a:endParaRPr lang="nl-NL"/>
          </a:p>
        </p:txBody>
      </p:sp>
    </p:spTree>
    <p:extLst>
      <p:ext uri="{BB962C8B-B14F-4D97-AF65-F5344CB8AC3E}">
        <p14:creationId xmlns:p14="http://schemas.microsoft.com/office/powerpoint/2010/main" val="454236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0" y="176342"/>
            <a:ext cx="12192000" cy="1631216"/>
          </a:xfrm>
          <a:prstGeom prst="rect">
            <a:avLst/>
          </a:prstGeom>
          <a:noFill/>
        </p:spPr>
        <p:txBody>
          <a:bodyPr wrap="square" rtlCol="0">
            <a:spAutoFit/>
          </a:bodyPr>
          <a:lstStyle/>
          <a:p>
            <a:pPr algn="ctr"/>
            <a:r>
              <a:rPr lang="nl-NL" sz="5000" b="1" dirty="0">
                <a:solidFill>
                  <a:srgbClr val="002060"/>
                </a:solidFill>
                <a:latin typeface="Verdana" pitchFamily="34" charset="0"/>
                <a:ea typeface="Verdana" pitchFamily="34" charset="0"/>
                <a:cs typeface="Verdana" pitchFamily="34" charset="0"/>
              </a:rPr>
              <a:t>d</a:t>
            </a:r>
            <a:r>
              <a:rPr lang="nl-NL" sz="5000" b="1" dirty="0" smtClean="0">
                <a:solidFill>
                  <a:srgbClr val="002060"/>
                </a:solidFill>
                <a:latin typeface="Verdana" pitchFamily="34" charset="0"/>
                <a:ea typeface="Verdana" pitchFamily="34" charset="0"/>
                <a:cs typeface="Verdana" pitchFamily="34" charset="0"/>
              </a:rPr>
              <a:t>e gelijkenis van de koninklijke bruiloft</a:t>
            </a:r>
            <a:endParaRPr lang="nl-NL" sz="5000" b="1" dirty="0">
              <a:solidFill>
                <a:srgbClr val="002060"/>
              </a:solidFill>
              <a:latin typeface="Verdana" pitchFamily="34" charset="0"/>
              <a:ea typeface="Verdana" pitchFamily="34" charset="0"/>
              <a:cs typeface="Verdana" pitchFamily="34" charset="0"/>
            </a:endParaRPr>
          </a:p>
        </p:txBody>
      </p:sp>
      <p:sp>
        <p:nvSpPr>
          <p:cNvPr id="6" name="Tekstvak 5"/>
          <p:cNvSpPr txBox="1"/>
          <p:nvPr/>
        </p:nvSpPr>
        <p:spPr>
          <a:xfrm>
            <a:off x="187166" y="5925744"/>
            <a:ext cx="2950238" cy="707886"/>
          </a:xfrm>
          <a:prstGeom prst="rect">
            <a:avLst/>
          </a:prstGeom>
          <a:noFill/>
          <a:ln w="3175">
            <a:solidFill>
              <a:schemeClr val="tx1"/>
            </a:solidFill>
          </a:ln>
        </p:spPr>
        <p:txBody>
          <a:bodyPr wrap="square" rtlCol="0">
            <a:spAutoFit/>
          </a:bodyPr>
          <a:lstStyle/>
          <a:p>
            <a:r>
              <a:rPr lang="nl-NL" sz="2000" dirty="0">
                <a:latin typeface="Verdana" pitchFamily="34" charset="0"/>
                <a:ea typeface="Verdana" pitchFamily="34" charset="0"/>
                <a:cs typeface="Verdana" pitchFamily="34" charset="0"/>
              </a:rPr>
              <a:t>3</a:t>
            </a:r>
            <a:r>
              <a:rPr lang="nl-NL" sz="2000" dirty="0" smtClean="0">
                <a:latin typeface="Verdana" pitchFamily="34" charset="0"/>
                <a:ea typeface="Verdana" pitchFamily="34" charset="0"/>
                <a:cs typeface="Verdana" pitchFamily="34" charset="0"/>
              </a:rPr>
              <a:t> juni 2018</a:t>
            </a:r>
            <a:endParaRPr lang="nl-NL" sz="2000" dirty="0">
              <a:latin typeface="Verdana" pitchFamily="34" charset="0"/>
              <a:ea typeface="Verdana" pitchFamily="34" charset="0"/>
              <a:cs typeface="Verdana" pitchFamily="34" charset="0"/>
            </a:endParaRPr>
          </a:p>
          <a:p>
            <a:r>
              <a:rPr lang="nl-NL" sz="2000" dirty="0" smtClean="0">
                <a:latin typeface="Verdana" pitchFamily="34" charset="0"/>
                <a:ea typeface="Verdana" pitchFamily="34" charset="0"/>
                <a:cs typeface="Verdana" pitchFamily="34" charset="0"/>
              </a:rPr>
              <a:t>Hendrik Ido Ambacht</a:t>
            </a:r>
            <a:endParaRPr lang="nl-NL" sz="2000" dirty="0">
              <a:latin typeface="Verdana" pitchFamily="34" charset="0"/>
              <a:ea typeface="Verdana" pitchFamily="34" charset="0"/>
              <a:cs typeface="Verdana" pitchFamily="34" charset="0"/>
            </a:endParaRPr>
          </a:p>
        </p:txBody>
      </p:sp>
      <p:pic>
        <p:nvPicPr>
          <p:cNvPr id="4" name="Afbeelding 3"/>
          <p:cNvPicPr>
            <a:picLocks noChangeAspect="1"/>
          </p:cNvPicPr>
          <p:nvPr/>
        </p:nvPicPr>
        <p:blipFill>
          <a:blip r:embed="rId3"/>
          <a:stretch>
            <a:fillRect/>
          </a:stretch>
        </p:blipFill>
        <p:spPr>
          <a:xfrm>
            <a:off x="3717618" y="2082864"/>
            <a:ext cx="4756764" cy="3567574"/>
          </a:xfrm>
          <a:prstGeom prst="rect">
            <a:avLst/>
          </a:prstGeom>
        </p:spPr>
      </p:pic>
    </p:spTree>
    <p:extLst>
      <p:ext uri="{BB962C8B-B14F-4D97-AF65-F5344CB8AC3E}">
        <p14:creationId xmlns:p14="http://schemas.microsoft.com/office/powerpoint/2010/main" val="3872743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81891" y="477982"/>
            <a:ext cx="10661074" cy="2677656"/>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3 </a:t>
            </a:r>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en hij stuurde zijn dienaren eropuit om de genodigden voor de bruiloft te roepen. Maar zij wilden niet komen.</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4 Opnieuw stuurde hij dienaren eropuit, andere, en hij zei: Zeg tegen de genodigden: Zie, ik heb mijn middagmaal gereedgemaakt; mijn ossen en de gemeste dieren zijn geslacht, en alle dingen zijn gereed. Kom naar de bruiloft</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26674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81891" y="477982"/>
            <a:ext cx="10661074" cy="1200329"/>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5 </a:t>
            </a:r>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Maar zij sloegen er geen acht op en gingen weg, de één naar zijn akker, de ander naar zijn zaken</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8424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96190" y="665019"/>
            <a:ext cx="10557165" cy="1200329"/>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6 En de anderen grepen zijn dienaren, behandelden hen smadelijk en doodden hen</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08749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96190" y="665019"/>
            <a:ext cx="10557165" cy="1200329"/>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7 </a:t>
            </a:r>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Toen de koning dat hoorde, werd hij boos. En hij stuurde zijn legers, bracht die moordenaars om en stak hun stad in brand</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Afbeelding 2"/>
          <p:cNvPicPr>
            <a:picLocks noChangeAspect="1"/>
          </p:cNvPicPr>
          <p:nvPr/>
        </p:nvPicPr>
        <p:blipFill>
          <a:blip r:embed="rId2"/>
          <a:stretch>
            <a:fillRect/>
          </a:stretch>
        </p:blipFill>
        <p:spPr>
          <a:xfrm>
            <a:off x="5556538" y="3091727"/>
            <a:ext cx="4570521" cy="2903827"/>
          </a:xfrm>
          <a:prstGeom prst="rect">
            <a:avLst/>
          </a:prstGeom>
        </p:spPr>
      </p:pic>
    </p:spTree>
    <p:extLst>
      <p:ext uri="{BB962C8B-B14F-4D97-AF65-F5344CB8AC3E}">
        <p14:creationId xmlns:p14="http://schemas.microsoft.com/office/powerpoint/2010/main" val="1492072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96190" y="665019"/>
            <a:ext cx="10557165" cy="1938992"/>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8 </a:t>
            </a:r>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Toen zei hij tegen zijn dienaren: De bruiloft is wel bereid, maar de genodigden waren het niet waard.</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9 Ga daarom naar de kruispunten van de landwegen en nodig er voor de bruiloft zovelen uit als u er maar zult vinden</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09006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96190" y="665019"/>
            <a:ext cx="10557165" cy="1569660"/>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10 </a:t>
            </a:r>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En die dienaren gingen naar de wegen, verzamelden allen die zij vonden, zowel slechte als goede mensen; en de bruiloftszaal werd gevuld met gasten</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866" y="4705225"/>
            <a:ext cx="10669489" cy="1790950"/>
          </a:xfrm>
          <a:prstGeom prst="rect">
            <a:avLst/>
          </a:prstGeom>
        </p:spPr>
      </p:pic>
    </p:spTree>
    <p:extLst>
      <p:ext uri="{BB962C8B-B14F-4D97-AF65-F5344CB8AC3E}">
        <p14:creationId xmlns:p14="http://schemas.microsoft.com/office/powerpoint/2010/main" val="3768464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4093428"/>
          </a:xfrm>
          <a:prstGeom prst="rect">
            <a:avLst/>
          </a:prstGeom>
        </p:spPr>
        <p:txBody>
          <a:bodyPr wrap="square">
            <a:spAutoFit/>
          </a:bodyPr>
          <a:lstStyle/>
          <a:p>
            <a:r>
              <a:rPr lang="nl-NL" sz="2600" b="1" dirty="0" smtClean="0"/>
              <a:t>Mattheus </a:t>
            </a:r>
            <a:r>
              <a:rPr lang="nl-NL" sz="2600" b="1" dirty="0"/>
              <a:t>8</a:t>
            </a:r>
            <a:endParaRPr lang="nl-NL" sz="2600" b="1" dirty="0" smtClean="0"/>
          </a:p>
          <a:p>
            <a:r>
              <a:rPr lang="nl-NL" sz="2600" dirty="0" smtClean="0"/>
              <a:t>5 </a:t>
            </a:r>
            <a:r>
              <a:rPr lang="nl-NL" sz="2600" dirty="0"/>
              <a:t>Toen Jezus </a:t>
            </a:r>
            <a:r>
              <a:rPr lang="nl-NL" sz="2600" dirty="0" err="1"/>
              <a:t>Kapernaüm</a:t>
            </a:r>
            <a:r>
              <a:rPr lang="nl-NL" sz="2600" dirty="0"/>
              <a:t> binnengegaan was, kwam er een hoofdman over honderd naar Hem toe, die Hem smeekte:</a:t>
            </a:r>
          </a:p>
          <a:p>
            <a:r>
              <a:rPr lang="nl-NL" sz="2600" dirty="0"/>
              <a:t>6 Heere, mijn knecht ligt verlamd thuis en lijdt hevige pijn.</a:t>
            </a:r>
          </a:p>
          <a:p>
            <a:r>
              <a:rPr lang="nl-NL" sz="2600" dirty="0"/>
              <a:t>7 En Jezus zei tegen hem: Ik zal komen en hem genezen.</a:t>
            </a:r>
          </a:p>
          <a:p>
            <a:r>
              <a:rPr lang="nl-NL" sz="2600" dirty="0"/>
              <a:t>8 De hoofdman antwoordde en zei: Heere, ik ben het niet waard dat U onder mijn dak komt; maar spreek slechts een woord, en mijn knecht zal genezen zijn.</a:t>
            </a:r>
          </a:p>
          <a:p>
            <a:r>
              <a:rPr lang="nl-NL" sz="2600" dirty="0"/>
              <a:t>9 Want ook ik ben een mens onder het gezag van anderen en heb zelf soldaten onder mij; ik zeg tegen de één: Ga! en hij gaat; en tegen de ander: Kom! en hij komt; en tegen mijn dienaar: Doe dat! en hij doet het</a:t>
            </a:r>
            <a:r>
              <a:rPr lang="nl-NL" sz="2600" dirty="0" smtClean="0"/>
              <a:t>.</a:t>
            </a:r>
            <a:endParaRPr lang="nl-NL" sz="2600" dirty="0"/>
          </a:p>
        </p:txBody>
      </p:sp>
    </p:spTree>
    <p:extLst>
      <p:ext uri="{BB962C8B-B14F-4D97-AF65-F5344CB8AC3E}">
        <p14:creationId xmlns:p14="http://schemas.microsoft.com/office/powerpoint/2010/main" val="2133558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3693319"/>
          </a:xfrm>
          <a:prstGeom prst="rect">
            <a:avLst/>
          </a:prstGeom>
        </p:spPr>
        <p:txBody>
          <a:bodyPr wrap="square">
            <a:spAutoFit/>
          </a:bodyPr>
          <a:lstStyle/>
          <a:p>
            <a:r>
              <a:rPr lang="nl-NL" sz="2600" b="1" dirty="0" smtClean="0"/>
              <a:t>Mattheus </a:t>
            </a:r>
            <a:r>
              <a:rPr lang="nl-NL" sz="2600" b="1" dirty="0"/>
              <a:t>8</a:t>
            </a:r>
            <a:endParaRPr lang="nl-NL" sz="2600" b="1" dirty="0" smtClean="0"/>
          </a:p>
          <a:p>
            <a:r>
              <a:rPr lang="nl-NL" sz="2600" dirty="0"/>
              <a:t>10 Toen Jezus dit hoorde, verwonderde Hij Zich, en zei tegen hen die Hem volgden: Voorwaar, Ik zeg u: Ik heb zelfs in Israël zo'n groot geloof niet gevonden.</a:t>
            </a:r>
          </a:p>
          <a:p>
            <a:r>
              <a:rPr lang="nl-NL" sz="2600" dirty="0"/>
              <a:t>11 Maar Ik zeg u dat er velen zullen komen van oost en west en zij zullen </a:t>
            </a:r>
            <a:r>
              <a:rPr lang="nl-NL" sz="2600" dirty="0" smtClean="0"/>
              <a:t>aan </a:t>
            </a:r>
            <a:r>
              <a:rPr lang="nl-NL" sz="2600" dirty="0"/>
              <a:t>tafel</a:t>
            </a:r>
            <a:r>
              <a:rPr lang="nl-NL" sz="2600" strike="sngStrike" dirty="0"/>
              <a:t> gaan</a:t>
            </a:r>
            <a:r>
              <a:rPr lang="nl-NL" sz="2600" dirty="0"/>
              <a:t> </a:t>
            </a:r>
            <a:r>
              <a:rPr lang="nl-NL" sz="2600" i="1" dirty="0" smtClean="0"/>
              <a:t>aanliggen</a:t>
            </a:r>
            <a:r>
              <a:rPr lang="nl-NL" sz="2600" dirty="0" smtClean="0"/>
              <a:t> met </a:t>
            </a:r>
            <a:r>
              <a:rPr lang="nl-NL" sz="2600" dirty="0"/>
              <a:t>Abraham, Izak en Jakob in het Koninkrijk der hemelen,</a:t>
            </a:r>
          </a:p>
          <a:p>
            <a:r>
              <a:rPr lang="nl-NL" sz="2600" dirty="0"/>
              <a:t>12 en de kinderen van het Koninkrijk zullen buitengeworpen worden in de buitenste duisternis; daar zal gejammer zijn en tandengeknars.</a:t>
            </a:r>
          </a:p>
          <a:p>
            <a:r>
              <a:rPr lang="nl-NL" sz="2600" dirty="0"/>
              <a:t>13 En Jezus zei tegen de hoofdman: Ga heen, en het zal u gaan zoals u geloofd hebt. En zijn knecht is gezond geworden op datzelfde moment.</a:t>
            </a:r>
          </a:p>
        </p:txBody>
      </p:sp>
    </p:spTree>
    <p:extLst>
      <p:ext uri="{BB962C8B-B14F-4D97-AF65-F5344CB8AC3E}">
        <p14:creationId xmlns:p14="http://schemas.microsoft.com/office/powerpoint/2010/main" val="1461405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85800" y="748144"/>
            <a:ext cx="10619509" cy="2308324"/>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11 Toen de koning naar binnen was gegaan om de gasten te overzien, zag hij daar iemand die niet gekleed was in bruiloftskleding.</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12 En hij zei tegen hem: Vriend, hoe bent u hier binnengekomen terwijl u geen bruiloftskleding aan hebt? En hij zweeg</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05890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85800" y="748144"/>
            <a:ext cx="10619509" cy="1938992"/>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13 </a:t>
            </a:r>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Toen zei de koning tegen de dienaars: Bind hem aan handen en voeten, neem hem mee en werp hem uit in de buitenste duisternis; </a:t>
            </a:r>
            <a:r>
              <a:rPr lang="nl-NL" sz="24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daar zal gejammer zijn en tandengeknars.</a:t>
            </a:r>
          </a:p>
          <a:p>
            <a:r>
              <a:rPr lang="nl-NL" sz="24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14 Want velen zijn geroepen, maar weinigen uitverkoren.</a:t>
            </a:r>
          </a:p>
        </p:txBody>
      </p:sp>
    </p:spTree>
    <p:extLst>
      <p:ext uri="{BB962C8B-B14F-4D97-AF65-F5344CB8AC3E}">
        <p14:creationId xmlns:p14="http://schemas.microsoft.com/office/powerpoint/2010/main" val="1824537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81891" y="477982"/>
            <a:ext cx="10661074" cy="4894118"/>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 En Jezus antwoordde en sprak opnieuw tot hen door gelijkenissen, en zei:</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2 Het Koninkrijk der hemelen is gelijk aan een zeker koning die voor zijn zoon een bruiloft bereid had,</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3 en hij stuurde zijn dienaren eropuit om de genodigden voor de bruiloft te roepen. Maar zij wilden niet komen.</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4 Opnieuw stuurde hij dienaren eropuit, andere, en hij zei: Zeg tegen de genodigden: Zie, ik heb mijn middagmaal gereedgemaakt; mijn ossen en de gemeste dieren zijn geslacht, en alle dingen zijn gereed. Kom naar de bruiloft.</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5 Maar zij sloegen er geen acht op en gingen weg, de één naar zijn akker, de ander naar zijn zaken</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54798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2092881"/>
          </a:xfrm>
          <a:prstGeom prst="rect">
            <a:avLst/>
          </a:prstGeom>
        </p:spPr>
        <p:txBody>
          <a:bodyPr wrap="square">
            <a:spAutoFit/>
          </a:bodyPr>
          <a:lstStyle/>
          <a:p>
            <a:r>
              <a:rPr lang="nl-NL" sz="2600" b="1" dirty="0" smtClean="0"/>
              <a:t>Mattheus 24</a:t>
            </a:r>
          </a:p>
          <a:p>
            <a:r>
              <a:rPr lang="nl-NL" sz="2600" dirty="0" smtClean="0"/>
              <a:t>40 Dán </a:t>
            </a:r>
            <a:r>
              <a:rPr lang="nl-NL" sz="2600" dirty="0"/>
              <a:t>zullen er twee in </a:t>
            </a:r>
            <a:r>
              <a:rPr lang="nl-NL" sz="2600" dirty="0" smtClean="0"/>
              <a:t>op de akker zijn</a:t>
            </a:r>
            <a:r>
              <a:rPr lang="nl-NL" sz="2600" dirty="0"/>
              <a:t>, één wordt meegenomen, en één wordt gelaten</a:t>
            </a:r>
            <a:r>
              <a:rPr lang="nl-NL" sz="2600" dirty="0" smtClean="0"/>
              <a:t>;</a:t>
            </a:r>
          </a:p>
          <a:p>
            <a:r>
              <a:rPr lang="nl-NL" sz="2600" dirty="0" smtClean="0"/>
              <a:t>41 twee </a:t>
            </a:r>
            <a:r>
              <a:rPr lang="nl-NL" sz="2600" dirty="0"/>
              <a:t>vrouwen zijn aan het malen </a:t>
            </a:r>
            <a:r>
              <a:rPr lang="nl-NL" sz="2600" dirty="0" smtClean="0"/>
              <a:t>in de molen, </a:t>
            </a:r>
            <a:r>
              <a:rPr lang="nl-NL" sz="2600" dirty="0"/>
              <a:t>één wordt meegenomen, en één wordt gelaten.</a:t>
            </a:r>
          </a:p>
        </p:txBody>
      </p:sp>
    </p:spTree>
    <p:extLst>
      <p:ext uri="{BB962C8B-B14F-4D97-AF65-F5344CB8AC3E}">
        <p14:creationId xmlns:p14="http://schemas.microsoft.com/office/powerpoint/2010/main" val="21540330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2893100"/>
          </a:xfrm>
          <a:prstGeom prst="rect">
            <a:avLst/>
          </a:prstGeom>
        </p:spPr>
        <p:txBody>
          <a:bodyPr wrap="square">
            <a:spAutoFit/>
          </a:bodyPr>
          <a:lstStyle/>
          <a:p>
            <a:r>
              <a:rPr lang="nl-NL" sz="2600" b="1" dirty="0" smtClean="0"/>
              <a:t>Mattheus 13</a:t>
            </a:r>
          </a:p>
          <a:p>
            <a:r>
              <a:rPr lang="nl-NL" sz="2600" dirty="0" smtClean="0"/>
              <a:t>40 Net </a:t>
            </a:r>
            <a:r>
              <a:rPr lang="nl-NL" sz="2600" dirty="0"/>
              <a:t>zoals dan het </a:t>
            </a:r>
            <a:r>
              <a:rPr lang="nl-NL" sz="2600" dirty="0" smtClean="0"/>
              <a:t>onkruid </a:t>
            </a:r>
            <a:r>
              <a:rPr lang="nl-NL" sz="2600" dirty="0"/>
              <a:t>bijeengeraapt wordt, en met vuur wordt verbrand, zo zal het zijn in de afsluiting van de </a:t>
            </a:r>
            <a:r>
              <a:rPr lang="nl-NL" sz="2600" dirty="0" err="1"/>
              <a:t>aeon</a:t>
            </a:r>
            <a:r>
              <a:rPr lang="nl-NL" sz="2600" dirty="0"/>
              <a:t>.</a:t>
            </a:r>
          </a:p>
          <a:p>
            <a:r>
              <a:rPr lang="nl-NL" sz="2600" dirty="0" smtClean="0"/>
              <a:t>41 De </a:t>
            </a:r>
            <a:r>
              <a:rPr lang="nl-NL" sz="2600" dirty="0"/>
              <a:t>Zoon van de mens zal zijn boodschappers sturen, en zij zullen uit zijn koninkrijk al de valstrikken bijeenrapen, en hen, die de wetteloosheid doen</a:t>
            </a:r>
            <a:r>
              <a:rPr lang="nl-NL" sz="2600" dirty="0" smtClean="0"/>
              <a:t>,</a:t>
            </a:r>
          </a:p>
          <a:p>
            <a:r>
              <a:rPr lang="nl-NL" sz="2600" dirty="0" smtClean="0"/>
              <a:t>42 en </a:t>
            </a:r>
            <a:r>
              <a:rPr lang="nl-NL" sz="2600" dirty="0"/>
              <a:t>zij zullen hen in de smeltoven van het vuur werpen; daar zal het huilen zijn en het knarsen van de tanden.</a:t>
            </a:r>
          </a:p>
        </p:txBody>
      </p:sp>
    </p:spTree>
    <p:extLst>
      <p:ext uri="{BB962C8B-B14F-4D97-AF65-F5344CB8AC3E}">
        <p14:creationId xmlns:p14="http://schemas.microsoft.com/office/powerpoint/2010/main" val="7891784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4093428"/>
          </a:xfrm>
          <a:prstGeom prst="rect">
            <a:avLst/>
          </a:prstGeom>
        </p:spPr>
        <p:txBody>
          <a:bodyPr wrap="square">
            <a:spAutoFit/>
          </a:bodyPr>
          <a:lstStyle/>
          <a:p>
            <a:r>
              <a:rPr lang="nl-NL" sz="2600" b="1" dirty="0" smtClean="0"/>
              <a:t>Mattheus 13</a:t>
            </a:r>
          </a:p>
          <a:p>
            <a:r>
              <a:rPr lang="nl-NL" sz="2600" dirty="0" smtClean="0"/>
              <a:t>47 Het </a:t>
            </a:r>
            <a:r>
              <a:rPr lang="nl-NL" sz="2600" dirty="0"/>
              <a:t>koninkrijk van de hemelen, lijkt, weer, op een sleepnet, dat in de zee geworpen wordt, en dat uit elke soort verzamelt.</a:t>
            </a:r>
          </a:p>
          <a:p>
            <a:r>
              <a:rPr lang="nl-NL" sz="2600" dirty="0" smtClean="0"/>
              <a:t>48 Wanneer </a:t>
            </a:r>
            <a:r>
              <a:rPr lang="nl-NL" sz="2600" dirty="0"/>
              <a:t>het vol is, haalt men het op het strand, en zij gaan zitten, en zij rapen het </a:t>
            </a:r>
            <a:r>
              <a:rPr lang="nl-NL" sz="2600" dirty="0" smtClean="0"/>
              <a:t>goede bijeen </a:t>
            </a:r>
            <a:r>
              <a:rPr lang="nl-NL" sz="2600" dirty="0"/>
              <a:t>in vaten, maar het </a:t>
            </a:r>
            <a:r>
              <a:rPr lang="nl-NL" sz="2600" dirty="0" smtClean="0"/>
              <a:t>slechte werpen </a:t>
            </a:r>
            <a:r>
              <a:rPr lang="nl-NL" sz="2600" dirty="0"/>
              <a:t>zij eruit.</a:t>
            </a:r>
          </a:p>
          <a:p>
            <a:r>
              <a:rPr lang="nl-NL" sz="2600" dirty="0" smtClean="0"/>
              <a:t>49 Zó </a:t>
            </a:r>
            <a:r>
              <a:rPr lang="nl-NL" sz="2600" dirty="0"/>
              <a:t>zal het zijn in de afsluiting van de </a:t>
            </a:r>
            <a:r>
              <a:rPr lang="nl-NL" sz="2600" dirty="0" err="1"/>
              <a:t>aeon</a:t>
            </a:r>
            <a:r>
              <a:rPr lang="nl-NL" sz="2600" dirty="0"/>
              <a:t>.</a:t>
            </a:r>
          </a:p>
          <a:p>
            <a:r>
              <a:rPr lang="nl-NL" sz="2600" dirty="0" smtClean="0"/>
              <a:t>De </a:t>
            </a:r>
            <a:r>
              <a:rPr lang="nl-NL" sz="2600" dirty="0"/>
              <a:t>boodschappers zullen uitgaan, en zij zullen de </a:t>
            </a:r>
            <a:r>
              <a:rPr lang="nl-NL" sz="2600" dirty="0" err="1"/>
              <a:t>boosaardigen</a:t>
            </a:r>
            <a:r>
              <a:rPr lang="nl-NL" sz="2600" dirty="0"/>
              <a:t> vanuit het midden van de rechtvaardigen afzonderen</a:t>
            </a:r>
            <a:r>
              <a:rPr lang="nl-NL" sz="2600" dirty="0" smtClean="0"/>
              <a:t>,</a:t>
            </a:r>
          </a:p>
          <a:p>
            <a:r>
              <a:rPr lang="nl-NL" sz="2600" dirty="0" smtClean="0"/>
              <a:t>50 en </a:t>
            </a:r>
            <a:r>
              <a:rPr lang="nl-NL" sz="2600" dirty="0"/>
              <a:t>zij zullen hen in de smeltoven van het vuur werpen; daar zal het huilen zijn en het knarsen van de tanden.</a:t>
            </a:r>
          </a:p>
        </p:txBody>
      </p:sp>
    </p:spTree>
    <p:extLst>
      <p:ext uri="{BB962C8B-B14F-4D97-AF65-F5344CB8AC3E}">
        <p14:creationId xmlns:p14="http://schemas.microsoft.com/office/powerpoint/2010/main" val="7164783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85800" y="748144"/>
            <a:ext cx="10619509" cy="1938992"/>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13 </a:t>
            </a:r>
            <a:r>
              <a:rPr lang="nl-NL" sz="24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Toen zei de koning tegen de dienaars: Bind hem aan handen en voeten, neem hem mee en werp hem uit </a:t>
            </a:r>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in de buitenste duisternis; daar zal gejammer zijn en tandengeknars.</a:t>
            </a:r>
          </a:p>
          <a:p>
            <a:r>
              <a:rPr lang="nl-NL" sz="24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14 Want velen zijn geroepen, maar weinigen uitverkoren.</a:t>
            </a:r>
          </a:p>
        </p:txBody>
      </p:sp>
    </p:spTree>
    <p:extLst>
      <p:ext uri="{BB962C8B-B14F-4D97-AF65-F5344CB8AC3E}">
        <p14:creationId xmlns:p14="http://schemas.microsoft.com/office/powerpoint/2010/main" val="771002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1292662"/>
          </a:xfrm>
          <a:prstGeom prst="rect">
            <a:avLst/>
          </a:prstGeom>
        </p:spPr>
        <p:txBody>
          <a:bodyPr wrap="square">
            <a:spAutoFit/>
          </a:bodyPr>
          <a:lstStyle/>
          <a:p>
            <a:r>
              <a:rPr lang="nl-NL" sz="2600" b="1" dirty="0" smtClean="0"/>
              <a:t>Handelingen 7</a:t>
            </a:r>
          </a:p>
          <a:p>
            <a:r>
              <a:rPr lang="nl-NL" sz="2600" dirty="0" smtClean="0"/>
              <a:t>54 Wanneer </a:t>
            </a:r>
            <a:r>
              <a:rPr lang="nl-NL" sz="2600" dirty="0"/>
              <a:t>zij deze dingen horen, werden zij pijnlijk in hun hart getroffen, en zij knarsten de tanden tegen hem.</a:t>
            </a:r>
          </a:p>
        </p:txBody>
      </p:sp>
    </p:spTree>
    <p:extLst>
      <p:ext uri="{BB962C8B-B14F-4D97-AF65-F5344CB8AC3E}">
        <p14:creationId xmlns:p14="http://schemas.microsoft.com/office/powerpoint/2010/main" val="1186046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1292662"/>
          </a:xfrm>
          <a:prstGeom prst="rect">
            <a:avLst/>
          </a:prstGeom>
        </p:spPr>
        <p:txBody>
          <a:bodyPr wrap="square">
            <a:spAutoFit/>
          </a:bodyPr>
          <a:lstStyle/>
          <a:p>
            <a:r>
              <a:rPr lang="nl-NL" sz="2600" b="1" dirty="0" smtClean="0"/>
              <a:t>Job 16</a:t>
            </a:r>
          </a:p>
          <a:p>
            <a:r>
              <a:rPr lang="nl-NL" sz="2600" dirty="0"/>
              <a:t>9 Zijn toorn verscheurt en haat mij;</a:t>
            </a:r>
          </a:p>
          <a:p>
            <a:r>
              <a:rPr lang="nl-NL" sz="2600" dirty="0"/>
              <a:t>Hij knarsetandt tegen </a:t>
            </a:r>
            <a:r>
              <a:rPr lang="nl-NL" sz="2600" dirty="0" smtClean="0"/>
              <a:t>mij (…)</a:t>
            </a:r>
            <a:endParaRPr lang="nl-NL" sz="2600" dirty="0"/>
          </a:p>
        </p:txBody>
      </p:sp>
    </p:spTree>
    <p:extLst>
      <p:ext uri="{BB962C8B-B14F-4D97-AF65-F5344CB8AC3E}">
        <p14:creationId xmlns:p14="http://schemas.microsoft.com/office/powerpoint/2010/main" val="805352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5293757"/>
          </a:xfrm>
          <a:prstGeom prst="rect">
            <a:avLst/>
          </a:prstGeom>
        </p:spPr>
        <p:txBody>
          <a:bodyPr wrap="square">
            <a:spAutoFit/>
          </a:bodyPr>
          <a:lstStyle/>
          <a:p>
            <a:r>
              <a:rPr lang="nl-NL" sz="2600" b="1" dirty="0" smtClean="0"/>
              <a:t>Psalm 112</a:t>
            </a:r>
          </a:p>
          <a:p>
            <a:r>
              <a:rPr lang="nl-NL" sz="2600" dirty="0" smtClean="0"/>
              <a:t>1 </a:t>
            </a:r>
            <a:r>
              <a:rPr lang="nl-NL" sz="2600" dirty="0" err="1" smtClean="0"/>
              <a:t>Lofprijst</a:t>
            </a:r>
            <a:r>
              <a:rPr lang="nl-NL" sz="2600" dirty="0" smtClean="0"/>
              <a:t> Jahweh! </a:t>
            </a:r>
            <a:r>
              <a:rPr lang="nl-NL" sz="2600" dirty="0"/>
              <a:t>Gelukkig is de man, die </a:t>
            </a:r>
            <a:r>
              <a:rPr lang="nl-NL" sz="2600" dirty="0" smtClean="0"/>
              <a:t>Jahweh vreest</a:t>
            </a:r>
            <a:r>
              <a:rPr lang="nl-NL" sz="2600" dirty="0"/>
              <a:t>, die uitermate behagen schept in zijn </a:t>
            </a:r>
            <a:r>
              <a:rPr lang="nl-NL" sz="2600" dirty="0" smtClean="0"/>
              <a:t>geboden.</a:t>
            </a:r>
            <a:endParaRPr lang="nl-NL" sz="2600" dirty="0"/>
          </a:p>
          <a:p>
            <a:r>
              <a:rPr lang="nl-NL" sz="2600" dirty="0" smtClean="0"/>
              <a:t>2 Zijn </a:t>
            </a:r>
            <a:r>
              <a:rPr lang="nl-NL" sz="2600" dirty="0"/>
              <a:t>zaad zal machtig zijn op aarde, de generatie van de </a:t>
            </a:r>
            <a:r>
              <a:rPr lang="nl-NL" sz="2600" dirty="0" err="1"/>
              <a:t>oprechten</a:t>
            </a:r>
            <a:r>
              <a:rPr lang="nl-NL" sz="2600" dirty="0"/>
              <a:t> zal gezegend worden;</a:t>
            </a:r>
          </a:p>
          <a:p>
            <a:r>
              <a:rPr lang="nl-NL" sz="2600" dirty="0" smtClean="0"/>
              <a:t>3 weelde </a:t>
            </a:r>
            <a:r>
              <a:rPr lang="nl-NL" sz="2600" dirty="0"/>
              <a:t>en rijkdom zijn in zijn huis, en zijn rechtvaardigheid staat tot in de toekomst.</a:t>
            </a:r>
          </a:p>
          <a:p>
            <a:r>
              <a:rPr lang="nl-NL" sz="2600" dirty="0" smtClean="0"/>
              <a:t>4 Voor </a:t>
            </a:r>
            <a:r>
              <a:rPr lang="nl-NL" sz="2600" dirty="0"/>
              <a:t>de </a:t>
            </a:r>
            <a:r>
              <a:rPr lang="nl-NL" sz="2600" dirty="0" err="1"/>
              <a:t>oprechten</a:t>
            </a:r>
            <a:r>
              <a:rPr lang="nl-NL" sz="2600" dirty="0"/>
              <a:t> gaat in de duisternis het Licht stralend op, genadig en mededogend en rechtvaardig.</a:t>
            </a:r>
          </a:p>
          <a:p>
            <a:r>
              <a:rPr lang="nl-NL" sz="2600" dirty="0" smtClean="0"/>
              <a:t>5 Het </a:t>
            </a:r>
            <a:r>
              <a:rPr lang="nl-NL" sz="2600" dirty="0"/>
              <a:t>is goed wanneer een man genadig is en uitleent, die zijn zaken met oordeel onderhoudt;</a:t>
            </a:r>
          </a:p>
          <a:p>
            <a:r>
              <a:rPr lang="nl-NL" sz="2600" dirty="0" smtClean="0"/>
              <a:t>6 want </a:t>
            </a:r>
            <a:r>
              <a:rPr lang="nl-NL" sz="2600" dirty="0"/>
              <a:t>hij zal tot de </a:t>
            </a:r>
            <a:r>
              <a:rPr lang="nl-NL" sz="2600" dirty="0" err="1"/>
              <a:t>olam</a:t>
            </a:r>
            <a:r>
              <a:rPr lang="nl-NL" sz="2600" dirty="0"/>
              <a:t> </a:t>
            </a:r>
            <a:r>
              <a:rPr lang="nl-NL" sz="2600" i="1" dirty="0" smtClean="0"/>
              <a:t>(=</a:t>
            </a:r>
            <a:r>
              <a:rPr lang="nl-NL" sz="2600" i="1" dirty="0" err="1" smtClean="0"/>
              <a:t>aeon</a:t>
            </a:r>
            <a:r>
              <a:rPr lang="nl-NL" sz="2600" i="1" dirty="0" smtClean="0"/>
              <a:t>/eeuw) </a:t>
            </a:r>
            <a:r>
              <a:rPr lang="nl-NL" sz="2600" dirty="0" smtClean="0"/>
              <a:t>niet wankelen, </a:t>
            </a:r>
            <a:r>
              <a:rPr lang="nl-NL" sz="2600" dirty="0"/>
              <a:t>de </a:t>
            </a:r>
            <a:r>
              <a:rPr lang="nl-NL" sz="2600" dirty="0" smtClean="0"/>
              <a:t>rechtvaardige zal </a:t>
            </a:r>
            <a:r>
              <a:rPr lang="nl-NL" sz="2600" dirty="0"/>
              <a:t>tot een gedachtenis van de </a:t>
            </a:r>
            <a:r>
              <a:rPr lang="nl-NL" sz="2600" dirty="0" err="1"/>
              <a:t>olam</a:t>
            </a:r>
            <a:r>
              <a:rPr lang="nl-NL" sz="2600" dirty="0"/>
              <a:t> </a:t>
            </a:r>
            <a:r>
              <a:rPr lang="nl-NL" sz="2600" i="1" dirty="0"/>
              <a:t>(=</a:t>
            </a:r>
            <a:r>
              <a:rPr lang="nl-NL" sz="2600" i="1" dirty="0" err="1"/>
              <a:t>aeon</a:t>
            </a:r>
            <a:r>
              <a:rPr lang="nl-NL" sz="2600" i="1" dirty="0"/>
              <a:t>/eeuw) </a:t>
            </a:r>
            <a:r>
              <a:rPr lang="nl-NL" sz="2600" dirty="0" smtClean="0"/>
              <a:t>zijn.</a:t>
            </a:r>
            <a:endParaRPr lang="nl-NL" sz="2600" dirty="0"/>
          </a:p>
        </p:txBody>
      </p:sp>
    </p:spTree>
    <p:extLst>
      <p:ext uri="{BB962C8B-B14F-4D97-AF65-F5344CB8AC3E}">
        <p14:creationId xmlns:p14="http://schemas.microsoft.com/office/powerpoint/2010/main" val="2025381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3693319"/>
          </a:xfrm>
          <a:prstGeom prst="rect">
            <a:avLst/>
          </a:prstGeom>
        </p:spPr>
        <p:txBody>
          <a:bodyPr wrap="square">
            <a:spAutoFit/>
          </a:bodyPr>
          <a:lstStyle/>
          <a:p>
            <a:r>
              <a:rPr lang="nl-NL" sz="2600" b="1" dirty="0" smtClean="0"/>
              <a:t>Psalm 112</a:t>
            </a:r>
          </a:p>
          <a:p>
            <a:r>
              <a:rPr lang="nl-NL" sz="2600" dirty="0" smtClean="0"/>
              <a:t>7 Hij </a:t>
            </a:r>
            <a:r>
              <a:rPr lang="nl-NL" sz="2600" dirty="0"/>
              <a:t>zal niet vrezen voor een kwaad bericht, zijn hart wordt gevestigd, hij vertrouwt op </a:t>
            </a:r>
            <a:r>
              <a:rPr lang="nl-NL" sz="2600" dirty="0" smtClean="0"/>
              <a:t>Jahweh;</a:t>
            </a:r>
            <a:endParaRPr lang="nl-NL" sz="2600" dirty="0"/>
          </a:p>
          <a:p>
            <a:r>
              <a:rPr lang="nl-NL" sz="2600" dirty="0" smtClean="0"/>
              <a:t>8 zijn </a:t>
            </a:r>
            <a:r>
              <a:rPr lang="nl-NL" sz="2600" dirty="0"/>
              <a:t>hart is ondersteund, hij zal niet vrezen, omdat hij het lot van zijn </a:t>
            </a:r>
            <a:r>
              <a:rPr lang="nl-NL" sz="2600" dirty="0" err="1"/>
              <a:t>benauwers</a:t>
            </a:r>
            <a:r>
              <a:rPr lang="nl-NL" sz="2600" dirty="0"/>
              <a:t> zal zien.</a:t>
            </a:r>
          </a:p>
          <a:p>
            <a:r>
              <a:rPr lang="nl-NL" sz="2600" dirty="0" smtClean="0"/>
              <a:t>9 Hij </a:t>
            </a:r>
            <a:r>
              <a:rPr lang="nl-NL" sz="2600" dirty="0"/>
              <a:t>strooit uit, hij geeft aan de behoeftigen, zijn rechtvaardigheid staat tot in de toekomst, zijn hoorn zal in heerlijkheid verhoogd worden.</a:t>
            </a:r>
          </a:p>
          <a:p>
            <a:r>
              <a:rPr lang="nl-NL" sz="2600" dirty="0" smtClean="0"/>
              <a:t>10 De goddeloze </a:t>
            </a:r>
            <a:r>
              <a:rPr lang="nl-NL" sz="2600" dirty="0"/>
              <a:t>zal het zien en </a:t>
            </a:r>
            <a:r>
              <a:rPr lang="nl-NL" sz="2600" dirty="0" smtClean="0"/>
              <a:t>toornig worden, </a:t>
            </a:r>
            <a:r>
              <a:rPr lang="nl-NL" sz="2600" dirty="0"/>
              <a:t>hij zal met zijn tanden knarsen en hij smelt weg; de hunkering van de slechten zal vergaan.</a:t>
            </a:r>
          </a:p>
        </p:txBody>
      </p:sp>
    </p:spTree>
    <p:extLst>
      <p:ext uri="{BB962C8B-B14F-4D97-AF65-F5344CB8AC3E}">
        <p14:creationId xmlns:p14="http://schemas.microsoft.com/office/powerpoint/2010/main" val="732902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85800" y="748144"/>
            <a:ext cx="10619509" cy="1938992"/>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13 </a:t>
            </a:r>
            <a:r>
              <a:rPr lang="nl-NL" sz="24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Toen zei de koning tegen de dienaars: Bind hem aan handen en voeten, neem hem mee en </a:t>
            </a:r>
            <a:r>
              <a:rPr lang="nl-NL" sz="24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werp hem uit in de buitenste duisternis; daar zal gejammer zijn en tandengeknars.</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14 Want velen zijn geroepen, maar weinigen uitverkoren.</a:t>
            </a:r>
          </a:p>
        </p:txBody>
      </p:sp>
    </p:spTree>
    <p:extLst>
      <p:ext uri="{BB962C8B-B14F-4D97-AF65-F5344CB8AC3E}">
        <p14:creationId xmlns:p14="http://schemas.microsoft.com/office/powerpoint/2010/main" val="378764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96190" y="665019"/>
            <a:ext cx="10557165" cy="4524315"/>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6 En de anderen grepen zijn dienaren, behandelden hen smadelijk en doodden hen.</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7 Toen de koning dat hoorde, werd hij boos. En hij stuurde zijn legers, bracht die moordenaars om en stak hun stad in brand.</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8 Toen zei hij tegen zijn dienaren: De bruiloft is wel bereid, maar de genodigden waren het niet waard.</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9 Ga daarom naar de kruispunten van de landwegen en nodig er voor de bruiloft zovelen uit als u er maar zult vinden.</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10 En die dienaren gingen naar de wegen, verzamelden allen die zij vonden, zowel slechte als goede mensen; en de bruiloftszaal werd gevuld met gasten</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76002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85800" y="748144"/>
            <a:ext cx="10619509" cy="3785652"/>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11 Toen de koning naar binnen was gegaan om de gasten te overzien, zag hij daar iemand die niet gekleed was in bruiloftskleding.</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12 En hij zei tegen hem: Vriend, hoe bent u hier binnengekomen terwijl u geen bruiloftskleding aan hebt? En hij zweeg.</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13 Toen zei de koning tegen de dienaars: Bind hem aan handen en voeten, neem hem mee en werp hem uit in de buitenste duisternis; daar zal gejammer zijn en tandengeknars.</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14 Want velen zijn geroepen, maar weinigen uitverkoren.</a:t>
            </a:r>
          </a:p>
        </p:txBody>
      </p:sp>
    </p:spTree>
    <p:extLst>
      <p:ext uri="{BB962C8B-B14F-4D97-AF65-F5344CB8AC3E}">
        <p14:creationId xmlns:p14="http://schemas.microsoft.com/office/powerpoint/2010/main" val="294100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81891" y="477982"/>
            <a:ext cx="10661074" cy="1938992"/>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 En Jezus antwoordde en sprak opnieuw tot hen door gelijkenissen, en zei:</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2 Het Koninkrijk der hemelen is gelijk aan een zeker koning die voor zijn zoon een bruiloft bereid had</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58319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4893647"/>
          </a:xfrm>
          <a:prstGeom prst="rect">
            <a:avLst/>
          </a:prstGeom>
        </p:spPr>
        <p:txBody>
          <a:bodyPr wrap="square">
            <a:spAutoFit/>
          </a:bodyPr>
          <a:lstStyle/>
          <a:p>
            <a:r>
              <a:rPr lang="nl-NL" sz="2600" b="1" dirty="0" smtClean="0"/>
              <a:t>Mattheus 21</a:t>
            </a:r>
          </a:p>
          <a:p>
            <a:r>
              <a:rPr lang="nl-NL" sz="2600" dirty="0" smtClean="0"/>
              <a:t>33 </a:t>
            </a:r>
            <a:r>
              <a:rPr lang="nl-NL" sz="2600" dirty="0"/>
              <a:t>Luister naar een andere gelijkenis. Er was iemand, een heer des huizes, die een wijngaard plantte. Hij zette er een omheining omheen, groef er een wijnpersbak in uit en bouwde een toren. En hij verhuurde hem aan landbouwers en ging naar het buitenland.</a:t>
            </a:r>
          </a:p>
          <a:p>
            <a:r>
              <a:rPr lang="nl-NL" sz="2600" dirty="0"/>
              <a:t>34 Toen de tijd van de vruchten naderde, stuurde hij zijn dienaren naar de landbouwers om zijn vruchten te ontvangen.</a:t>
            </a:r>
          </a:p>
          <a:p>
            <a:r>
              <a:rPr lang="nl-NL" sz="2600" dirty="0"/>
              <a:t>35 En de landbouwers namen zijn dienaren, sloegen de één, doodden een ander, en stenigden een derde.</a:t>
            </a:r>
          </a:p>
          <a:p>
            <a:r>
              <a:rPr lang="nl-NL" sz="2600" dirty="0"/>
              <a:t>36 Nogmaals stuurde hij andere dienaren, meer in aantal dan de eerste, en zij deden met hen hetzelfde.</a:t>
            </a:r>
          </a:p>
          <a:p>
            <a:endParaRPr lang="nl-NL" sz="2600" dirty="0"/>
          </a:p>
        </p:txBody>
      </p:sp>
    </p:spTree>
    <p:extLst>
      <p:ext uri="{BB962C8B-B14F-4D97-AF65-F5344CB8AC3E}">
        <p14:creationId xmlns:p14="http://schemas.microsoft.com/office/powerpoint/2010/main" val="1764127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5293757"/>
          </a:xfrm>
          <a:prstGeom prst="rect">
            <a:avLst/>
          </a:prstGeom>
        </p:spPr>
        <p:txBody>
          <a:bodyPr wrap="square">
            <a:spAutoFit/>
          </a:bodyPr>
          <a:lstStyle/>
          <a:p>
            <a:r>
              <a:rPr lang="nl-NL" sz="2600" b="1" dirty="0" smtClean="0"/>
              <a:t>Mattheus 21</a:t>
            </a:r>
          </a:p>
          <a:p>
            <a:r>
              <a:rPr lang="nl-NL" sz="2600" dirty="0"/>
              <a:t>37 Ten slotte stuurde hij zijn zoon naar hen toe en zei: Voor mijn zoon zullen zij ontzag hebben.</a:t>
            </a:r>
          </a:p>
          <a:p>
            <a:r>
              <a:rPr lang="nl-NL" sz="2600" dirty="0"/>
              <a:t>38 Maar toen de landbouwers de zoon zagen, zeiden zij onder elkaar: Dit is de erfgenaam. Kom, laten we hem doden en zijn erfenis voor onszelf houden.</a:t>
            </a:r>
          </a:p>
          <a:p>
            <a:r>
              <a:rPr lang="nl-NL" sz="2600" dirty="0"/>
              <a:t>39 Toen ze hem gegrepen hadden, wierpen zij hem buiten de wijngaard en doodden hem.</a:t>
            </a:r>
          </a:p>
          <a:p>
            <a:r>
              <a:rPr lang="nl-NL" sz="2600" dirty="0"/>
              <a:t>40 Wanneer dan de heer van de wijngaard komen zal, wat zal hij met die landbouwers doen?</a:t>
            </a:r>
          </a:p>
          <a:p>
            <a:r>
              <a:rPr lang="nl-NL" sz="2600" dirty="0"/>
              <a:t>41 Zij zeiden tegen Hem: Hij zal die kwaaddoeners een kwade dood doen sterven en zal de wijngaard aan andere landbouwers verhuren, die hem de vruchten op hun tijd zullen geven.</a:t>
            </a:r>
          </a:p>
          <a:p>
            <a:endParaRPr lang="nl-NL" sz="2600" dirty="0"/>
          </a:p>
        </p:txBody>
      </p:sp>
    </p:spTree>
    <p:extLst>
      <p:ext uri="{BB962C8B-B14F-4D97-AF65-F5344CB8AC3E}">
        <p14:creationId xmlns:p14="http://schemas.microsoft.com/office/powerpoint/2010/main" val="2438975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2618" y="428950"/>
            <a:ext cx="11218718" cy="5293757"/>
          </a:xfrm>
          <a:prstGeom prst="rect">
            <a:avLst/>
          </a:prstGeom>
        </p:spPr>
        <p:txBody>
          <a:bodyPr wrap="square">
            <a:spAutoFit/>
          </a:bodyPr>
          <a:lstStyle/>
          <a:p>
            <a:r>
              <a:rPr lang="nl-NL" sz="2600" b="1" dirty="0" smtClean="0"/>
              <a:t>Mattheus 21</a:t>
            </a:r>
          </a:p>
          <a:p>
            <a:r>
              <a:rPr lang="nl-NL" sz="2600" dirty="0"/>
              <a:t>42 Jezus zei tegen hen: Hebt u nooit gelezen in de Schriften: De steen die de bouwers verworpen hadden, die is tot een hoeksteen geworden; dit is door de Heere geschied, en het is wonderlijk in onze ogen?</a:t>
            </a:r>
          </a:p>
          <a:p>
            <a:r>
              <a:rPr lang="nl-NL" sz="2600" dirty="0"/>
              <a:t>43 Daarom zeg Ik u dat het Koninkrijk van God van u weggenomen zal worden en aan een volk gegeven dat de vruchten ervan voortbrengt.</a:t>
            </a:r>
          </a:p>
          <a:p>
            <a:r>
              <a:rPr lang="nl-NL" sz="2600" dirty="0"/>
              <a:t>44 En wie op deze steen valt, zal verpletterd worden; en op wie hij valt, die zal hij vermorzelen.</a:t>
            </a:r>
          </a:p>
          <a:p>
            <a:r>
              <a:rPr lang="nl-NL" sz="2600" dirty="0"/>
              <a:t>45 En toen de </a:t>
            </a:r>
            <a:r>
              <a:rPr lang="nl-NL" sz="2600" dirty="0" err="1"/>
              <a:t>overpriesters</a:t>
            </a:r>
            <a:r>
              <a:rPr lang="nl-NL" sz="2600" dirty="0"/>
              <a:t> en Farizeeën deze gelijkenissen van Hem hoorden, begrepen zij dat Hij over hen sprak.</a:t>
            </a:r>
          </a:p>
          <a:p>
            <a:r>
              <a:rPr lang="nl-NL" sz="2600" dirty="0"/>
              <a:t>46 En zij probeerden Hem te grijpen, maar zij waren bevreesd voor de menigten, omdat die Hem voor een profeet hielden.</a:t>
            </a:r>
          </a:p>
          <a:p>
            <a:endParaRPr lang="nl-NL" sz="2600" dirty="0"/>
          </a:p>
        </p:txBody>
      </p:sp>
    </p:spTree>
    <p:extLst>
      <p:ext uri="{BB962C8B-B14F-4D97-AF65-F5344CB8AC3E}">
        <p14:creationId xmlns:p14="http://schemas.microsoft.com/office/powerpoint/2010/main" val="690514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81891" y="477982"/>
            <a:ext cx="10661074" cy="1938992"/>
          </a:xfrm>
          <a:prstGeom prst="rect">
            <a:avLst/>
          </a:prstGeom>
        </p:spPr>
        <p:txBody>
          <a:bodyPr wrap="square">
            <a:spAutoFit/>
          </a:bodyPr>
          <a:lstStyle/>
          <a:p>
            <a:r>
              <a:rPr lang="nl-NL"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22</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1 En Jezus antwoordde en sprak opnieuw tot hen door gelijkenissen, en zei:</a:t>
            </a:r>
          </a:p>
          <a:p>
            <a:r>
              <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rPr>
              <a:t>2 Het Koninkrijk der hemelen is gelijk aan een zeker koning die voor zijn zoon een bruiloft bereid had</a:t>
            </a:r>
            <a:r>
              <a:rPr lang="nl-NL"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2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32672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4958</TotalTime>
  <Words>2000</Words>
  <Application>Microsoft Office PowerPoint</Application>
  <PresentationFormat>Breedbeeld</PresentationFormat>
  <Paragraphs>111</Paragraphs>
  <Slides>28</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28</vt:i4>
      </vt:variant>
    </vt:vector>
  </HeadingPairs>
  <TitlesOfParts>
    <vt:vector size="33" baseType="lpstr">
      <vt:lpstr>Arial</vt:lpstr>
      <vt:lpstr>Calibri</vt:lpstr>
      <vt:lpstr>Calibri Light</vt:lpstr>
      <vt:lpstr>Verdana</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Oudijn</cp:lastModifiedBy>
  <cp:revision>183</cp:revision>
  <dcterms:created xsi:type="dcterms:W3CDTF">2017-10-24T20:34:00Z</dcterms:created>
  <dcterms:modified xsi:type="dcterms:W3CDTF">2018-06-03T11:40:03Z</dcterms:modified>
</cp:coreProperties>
</file>