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35" r:id="rId2"/>
    <p:sldId id="359" r:id="rId3"/>
    <p:sldId id="360" r:id="rId4"/>
    <p:sldId id="361" r:id="rId5"/>
    <p:sldId id="363" r:id="rId6"/>
    <p:sldId id="367" r:id="rId7"/>
    <p:sldId id="364" r:id="rId8"/>
    <p:sldId id="368" r:id="rId9"/>
    <p:sldId id="365" r:id="rId10"/>
    <p:sldId id="369" r:id="rId11"/>
    <p:sldId id="366" r:id="rId12"/>
    <p:sldId id="370" r:id="rId13"/>
    <p:sldId id="371" r:id="rId14"/>
    <p:sldId id="372" r:id="rId15"/>
    <p:sldId id="394" r:id="rId16"/>
    <p:sldId id="373" r:id="rId17"/>
    <p:sldId id="374" r:id="rId18"/>
    <p:sldId id="375" r:id="rId19"/>
    <p:sldId id="380" r:id="rId20"/>
    <p:sldId id="376" r:id="rId21"/>
    <p:sldId id="395" r:id="rId22"/>
    <p:sldId id="396" r:id="rId23"/>
    <p:sldId id="379" r:id="rId24"/>
    <p:sldId id="378"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2-9-2018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98822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2-9-2018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2-9-2018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2-9-2018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2-9-2018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2-9-2018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2-9-2018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7166" y="5925744"/>
            <a:ext cx="2950238" cy="707886"/>
          </a:xfrm>
          <a:prstGeom prst="rect">
            <a:avLst/>
          </a:prstGeom>
          <a:noFill/>
          <a:ln w="3175">
            <a:solidFill>
              <a:schemeClr val="tx1"/>
            </a:solidFill>
          </a:ln>
        </p:spPr>
        <p:txBody>
          <a:bodyPr wrap="square" rtlCol="0">
            <a:spAutoFit/>
          </a:bodyPr>
          <a:lstStyle/>
          <a:p>
            <a:r>
              <a:rPr lang="nl-NL" sz="2000" dirty="0" smtClean="0">
                <a:latin typeface="Verdana" pitchFamily="34" charset="0"/>
                <a:ea typeface="Verdana" pitchFamily="34" charset="0"/>
                <a:cs typeface="Verdana" pitchFamily="34" charset="0"/>
              </a:rPr>
              <a:t>2 september 2018</a:t>
            </a:r>
            <a:endParaRPr lang="nl-NL" sz="2000" dirty="0">
              <a:latin typeface="Verdana" pitchFamily="34" charset="0"/>
              <a:ea typeface="Verdana" pitchFamily="34" charset="0"/>
              <a:cs typeface="Verdana" pitchFamily="34" charset="0"/>
            </a:endParaRPr>
          </a:p>
          <a:p>
            <a:r>
              <a:rPr lang="nl-NL" sz="2000" dirty="0" smtClean="0">
                <a:latin typeface="Verdana" pitchFamily="34" charset="0"/>
                <a:ea typeface="Verdana" pitchFamily="34" charset="0"/>
                <a:cs typeface="Verdana" pitchFamily="34" charset="0"/>
              </a:rPr>
              <a:t>Hendrik Ido Ambacht</a:t>
            </a:r>
            <a:endParaRPr lang="nl-NL" sz="2000" dirty="0">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404" y="2248888"/>
            <a:ext cx="5676405" cy="319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1436915" y="964217"/>
            <a:ext cx="8212376" cy="707886"/>
          </a:xfrm>
          <a:prstGeom prst="rect">
            <a:avLst/>
          </a:prstGeom>
          <a:noFill/>
        </p:spPr>
        <p:txBody>
          <a:bodyPr wrap="none" rtlCol="0">
            <a:spAutoFit/>
          </a:bodyPr>
          <a:lstStyle/>
          <a:p>
            <a:r>
              <a:rPr lang="nl-NL" sz="4000" b="1" dirty="0" smtClean="0">
                <a:solidFill>
                  <a:srgbClr val="002060"/>
                </a:solidFill>
              </a:rPr>
              <a:t>het dal van de </a:t>
            </a:r>
            <a:r>
              <a:rPr lang="nl-NL" sz="4000" b="1" dirty="0" err="1" smtClean="0">
                <a:solidFill>
                  <a:srgbClr val="002060"/>
                </a:solidFill>
              </a:rPr>
              <a:t>dorre</a:t>
            </a:r>
            <a:r>
              <a:rPr lang="nl-NL" sz="4000" b="1" dirty="0" smtClean="0">
                <a:solidFill>
                  <a:srgbClr val="002060"/>
                </a:solidFill>
              </a:rPr>
              <a:t> doodsbeenderen</a:t>
            </a:r>
            <a:endParaRPr lang="nl-NL" sz="4000" b="1" dirty="0">
              <a:solidFill>
                <a:srgbClr val="002060"/>
              </a:solidFill>
            </a:endParaRPr>
          </a:p>
        </p:txBody>
      </p:sp>
    </p:spTree>
    <p:extLst>
      <p:ext uri="{BB962C8B-B14F-4D97-AF65-F5344CB8AC3E}">
        <p14:creationId xmlns:p14="http://schemas.microsoft.com/office/powerpoint/2010/main" val="105965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893100"/>
          </a:xfrm>
          <a:prstGeom prst="rect">
            <a:avLst/>
          </a:prstGeom>
        </p:spPr>
        <p:txBody>
          <a:bodyPr wrap="square">
            <a:spAutoFit/>
          </a:bodyPr>
          <a:lstStyle/>
          <a:p>
            <a:r>
              <a:rPr lang="nl-NL" sz="2600" b="1" dirty="0" smtClean="0">
                <a:solidFill>
                  <a:srgbClr val="002060"/>
                </a:solidFill>
              </a:rPr>
              <a:t>Ezechiël 36</a:t>
            </a:r>
          </a:p>
          <a:p>
            <a:endParaRPr lang="nl-NL" sz="2600" b="1" dirty="0" smtClean="0">
              <a:solidFill>
                <a:srgbClr val="002060"/>
              </a:solidFill>
            </a:endParaRPr>
          </a:p>
          <a:p>
            <a:r>
              <a:rPr lang="nl-NL" sz="2600" dirty="0" smtClean="0">
                <a:solidFill>
                  <a:srgbClr val="002060"/>
                </a:solidFill>
              </a:rPr>
              <a:t>35 </a:t>
            </a:r>
            <a:r>
              <a:rPr lang="nl-NL" sz="2600" dirty="0">
                <a:solidFill>
                  <a:srgbClr val="002060"/>
                </a:solidFill>
              </a:rPr>
              <a:t>Zij zullen zeggen: Dit land, dat verwoest was, is als de hof van Eden geworden. De steden die verwoest lagen, verwoest en afgebroken, zijn versterkt en bewoond.</a:t>
            </a:r>
          </a:p>
          <a:p>
            <a:r>
              <a:rPr lang="nl-NL" sz="2600" dirty="0">
                <a:solidFill>
                  <a:srgbClr val="002060"/>
                </a:solidFill>
              </a:rPr>
              <a:t>36 Dan zullen de heidenvolken die om u heen overgebleven zijn, weten dat Ik, </a:t>
            </a:r>
            <a:r>
              <a:rPr lang="nl-NL" sz="2600" dirty="0" smtClean="0">
                <a:solidFill>
                  <a:srgbClr val="002060"/>
                </a:solidFill>
              </a:rPr>
              <a:t>YAHWEH, </a:t>
            </a:r>
            <a:r>
              <a:rPr lang="nl-NL" sz="2600" dirty="0">
                <a:solidFill>
                  <a:srgbClr val="002060"/>
                </a:solidFill>
              </a:rPr>
              <a:t>Zelf herbouw wat afgebroken is en beplant wat verwoest is. Ík, </a:t>
            </a:r>
            <a:r>
              <a:rPr lang="nl-NL" sz="2600" dirty="0" smtClean="0">
                <a:solidFill>
                  <a:srgbClr val="002060"/>
                </a:solidFill>
              </a:rPr>
              <a:t>YAHWEH, </a:t>
            </a:r>
            <a:r>
              <a:rPr lang="nl-NL" sz="2600" dirty="0">
                <a:solidFill>
                  <a:srgbClr val="002060"/>
                </a:solidFill>
              </a:rPr>
              <a:t>heb gesproken en Ik zal het doen.</a:t>
            </a:r>
            <a:endParaRPr lang="nl-NL" dirty="0">
              <a:solidFill>
                <a:srgbClr val="002060"/>
              </a:solidFill>
            </a:endParaRPr>
          </a:p>
        </p:txBody>
      </p:sp>
    </p:spTree>
    <p:extLst>
      <p:ext uri="{BB962C8B-B14F-4D97-AF65-F5344CB8AC3E}">
        <p14:creationId xmlns:p14="http://schemas.microsoft.com/office/powerpoint/2010/main" val="2526615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3293209"/>
          </a:xfrm>
          <a:prstGeom prst="rect">
            <a:avLst/>
          </a:prstGeom>
        </p:spPr>
        <p:txBody>
          <a:bodyPr wrap="square">
            <a:spAutoFit/>
          </a:bodyPr>
          <a:lstStyle/>
          <a:p>
            <a:r>
              <a:rPr lang="nl-NL" sz="2600" b="1" dirty="0" smtClean="0">
                <a:solidFill>
                  <a:srgbClr val="002060"/>
                </a:solidFill>
              </a:rPr>
              <a:t>Ezechiël 36</a:t>
            </a:r>
          </a:p>
          <a:p>
            <a:endParaRPr lang="nl-NL" sz="2600" b="1" dirty="0" smtClean="0">
              <a:solidFill>
                <a:srgbClr val="002060"/>
              </a:solidFill>
            </a:endParaRPr>
          </a:p>
          <a:p>
            <a:r>
              <a:rPr lang="nl-NL" sz="2600" dirty="0">
                <a:solidFill>
                  <a:srgbClr val="002060"/>
                </a:solidFill>
              </a:rPr>
              <a:t>37 Zo zegt </a:t>
            </a:r>
            <a:r>
              <a:rPr lang="nl-NL" sz="2600" dirty="0" smtClean="0">
                <a:solidFill>
                  <a:srgbClr val="002060"/>
                </a:solidFill>
              </a:rPr>
              <a:t>mijn </a:t>
            </a:r>
            <a:r>
              <a:rPr lang="nl-NL" sz="2600" dirty="0">
                <a:solidFill>
                  <a:srgbClr val="002060"/>
                </a:solidFill>
              </a:rPr>
              <a:t>Heer YAHWEH : Opnieuw zal Ik hierom door het huis van Israël gevraagd worden om dit voor hen te doen. Ik zal hen even talrijk aan mensen maken als aan schapen.</a:t>
            </a:r>
          </a:p>
          <a:p>
            <a:r>
              <a:rPr lang="nl-NL" sz="2600" dirty="0">
                <a:solidFill>
                  <a:srgbClr val="002060"/>
                </a:solidFill>
              </a:rPr>
              <a:t>38 Als met de geheiligde schapen, als met de schapen van Jeruzalem op hun vaste feestdagen, zo vol zullen de verwoeste steden worden met kudden mensen. Dan zullen zij weten dat Ik </a:t>
            </a:r>
            <a:r>
              <a:rPr lang="nl-NL" sz="2600" dirty="0" smtClean="0">
                <a:solidFill>
                  <a:srgbClr val="002060"/>
                </a:solidFill>
              </a:rPr>
              <a:t>YAHWEH </a:t>
            </a:r>
            <a:r>
              <a:rPr lang="nl-NL" sz="2600" dirty="0">
                <a:solidFill>
                  <a:srgbClr val="002060"/>
                </a:solidFill>
              </a:rPr>
              <a:t>ben.</a:t>
            </a:r>
            <a:endParaRPr lang="nl-NL" dirty="0">
              <a:solidFill>
                <a:srgbClr val="002060"/>
              </a:solidFill>
            </a:endParaRPr>
          </a:p>
        </p:txBody>
      </p:sp>
      <p:sp>
        <p:nvSpPr>
          <p:cNvPr id="3" name="Tekstvak 2"/>
          <p:cNvSpPr txBox="1"/>
          <p:nvPr/>
        </p:nvSpPr>
        <p:spPr>
          <a:xfrm>
            <a:off x="4990684" y="4947734"/>
            <a:ext cx="1774209" cy="492443"/>
          </a:xfrm>
          <a:prstGeom prst="rect">
            <a:avLst/>
          </a:prstGeom>
          <a:noFill/>
          <a:ln w="9525">
            <a:solidFill>
              <a:schemeClr val="tx1"/>
            </a:solidFill>
          </a:ln>
        </p:spPr>
        <p:txBody>
          <a:bodyPr wrap="square" rtlCol="0">
            <a:spAutoFit/>
          </a:bodyPr>
          <a:lstStyle/>
          <a:p>
            <a:r>
              <a:rPr lang="nl-NL" sz="2600" dirty="0" smtClean="0"/>
              <a:t>Micha 2</a:t>
            </a:r>
            <a:endParaRPr lang="nl-NL" sz="2600" dirty="0"/>
          </a:p>
        </p:txBody>
      </p:sp>
    </p:spTree>
    <p:extLst>
      <p:ext uri="{BB962C8B-B14F-4D97-AF65-F5344CB8AC3E}">
        <p14:creationId xmlns:p14="http://schemas.microsoft.com/office/powerpoint/2010/main" val="1848286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04787" y="9477"/>
            <a:ext cx="8311487" cy="2492990"/>
          </a:xfrm>
          <a:prstGeom prst="rect">
            <a:avLst/>
          </a:prstGeom>
          <a:ln>
            <a:noFill/>
          </a:ln>
        </p:spPr>
        <p:txBody>
          <a:bodyPr wrap="square">
            <a:spAutoFit/>
          </a:bodyPr>
          <a:lstStyle/>
          <a:p>
            <a:pPr algn="ctr"/>
            <a:r>
              <a:rPr lang="nl-NL" sz="2600" b="1" dirty="0" smtClean="0"/>
              <a:t>Micha 2</a:t>
            </a:r>
          </a:p>
          <a:p>
            <a:pPr algn="ctr"/>
            <a:r>
              <a:rPr lang="nl-NL" sz="2600" dirty="0"/>
              <a:t>12 Ik zal u, Jakob, zeker verzamelen, geheel en al.</a:t>
            </a:r>
          </a:p>
          <a:p>
            <a:pPr algn="ctr"/>
            <a:r>
              <a:rPr lang="nl-NL" sz="2600" dirty="0"/>
              <a:t>Ik zal het overblijfsel van Israël zeker bijeenbrengen.</a:t>
            </a:r>
          </a:p>
          <a:p>
            <a:pPr algn="ctr"/>
            <a:r>
              <a:rPr lang="nl-NL" sz="2600" dirty="0"/>
              <a:t>Ik zal het samenbrengen als schapen van </a:t>
            </a:r>
            <a:r>
              <a:rPr lang="nl-NL" sz="2600" dirty="0" err="1"/>
              <a:t>Bozra</a:t>
            </a:r>
            <a:r>
              <a:rPr lang="nl-NL" sz="2600" dirty="0"/>
              <a:t>,</a:t>
            </a:r>
          </a:p>
          <a:p>
            <a:pPr algn="ctr"/>
            <a:r>
              <a:rPr lang="nl-NL" sz="2600" dirty="0"/>
              <a:t>als een kudde midden in zijn weide.</a:t>
            </a:r>
          </a:p>
          <a:p>
            <a:pPr algn="ctr"/>
            <a:r>
              <a:rPr lang="nl-NL" sz="2600" dirty="0"/>
              <a:t>Het zal er gonzen van de mensen.</a:t>
            </a:r>
            <a:endParaRPr lang="nl-NL" dirty="0"/>
          </a:p>
        </p:txBody>
      </p:sp>
      <p:pic>
        <p:nvPicPr>
          <p:cNvPr id="3" name="Afbeelding 2"/>
          <p:cNvPicPr>
            <a:picLocks noChangeAspect="1"/>
          </p:cNvPicPr>
          <p:nvPr/>
        </p:nvPicPr>
        <p:blipFill>
          <a:blip r:embed="rId2"/>
          <a:stretch>
            <a:fillRect/>
          </a:stretch>
        </p:blipFill>
        <p:spPr>
          <a:xfrm>
            <a:off x="381000" y="3408218"/>
            <a:ext cx="4862944" cy="3241963"/>
          </a:xfrm>
          <a:prstGeom prst="rect">
            <a:avLst/>
          </a:prstGeom>
        </p:spPr>
      </p:pic>
      <p:pic>
        <p:nvPicPr>
          <p:cNvPr id="4" name="Afbeelding 3"/>
          <p:cNvPicPr>
            <a:picLocks noChangeAspect="1"/>
          </p:cNvPicPr>
          <p:nvPr/>
        </p:nvPicPr>
        <p:blipFill>
          <a:blip r:embed="rId3"/>
          <a:stretch>
            <a:fillRect/>
          </a:stretch>
        </p:blipFill>
        <p:spPr>
          <a:xfrm>
            <a:off x="8922328" y="2566554"/>
            <a:ext cx="3062720" cy="4083627"/>
          </a:xfrm>
          <a:prstGeom prst="rect">
            <a:avLst/>
          </a:prstGeom>
        </p:spPr>
      </p:pic>
    </p:spTree>
    <p:extLst>
      <p:ext uri="{BB962C8B-B14F-4D97-AF65-F5344CB8AC3E}">
        <p14:creationId xmlns:p14="http://schemas.microsoft.com/office/powerpoint/2010/main" val="1904979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092881"/>
          </a:xfrm>
          <a:prstGeom prst="rect">
            <a:avLst/>
          </a:prstGeom>
        </p:spPr>
        <p:txBody>
          <a:bodyPr wrap="square">
            <a:spAutoFit/>
          </a:bodyPr>
          <a:lstStyle/>
          <a:p>
            <a:r>
              <a:rPr lang="nl-NL" sz="2600" b="1" dirty="0" smtClean="0">
                <a:solidFill>
                  <a:srgbClr val="002060"/>
                </a:solidFill>
              </a:rPr>
              <a:t>Ezechiël 37</a:t>
            </a:r>
          </a:p>
          <a:p>
            <a:r>
              <a:rPr lang="nl-NL" sz="2600" b="1" dirty="0" smtClean="0">
                <a:solidFill>
                  <a:srgbClr val="002060"/>
                </a:solidFill>
              </a:rPr>
              <a:t>Het </a:t>
            </a:r>
            <a:r>
              <a:rPr lang="nl-NL" sz="2600" b="1" dirty="0">
                <a:solidFill>
                  <a:srgbClr val="002060"/>
                </a:solidFill>
              </a:rPr>
              <a:t>visioen van de </a:t>
            </a:r>
            <a:r>
              <a:rPr lang="nl-NL" sz="2600" b="1" dirty="0" smtClean="0">
                <a:solidFill>
                  <a:srgbClr val="002060"/>
                </a:solidFill>
              </a:rPr>
              <a:t>beenderen</a:t>
            </a:r>
          </a:p>
          <a:p>
            <a:endParaRPr lang="nl-NL" sz="2600" b="1" dirty="0">
              <a:solidFill>
                <a:srgbClr val="002060"/>
              </a:solidFill>
            </a:endParaRPr>
          </a:p>
          <a:p>
            <a:r>
              <a:rPr lang="nl-NL" sz="2600" dirty="0">
                <a:solidFill>
                  <a:srgbClr val="002060"/>
                </a:solidFill>
              </a:rPr>
              <a:t>1 De hand van </a:t>
            </a:r>
            <a:r>
              <a:rPr lang="nl-NL" sz="2600" dirty="0" smtClean="0">
                <a:solidFill>
                  <a:srgbClr val="002060"/>
                </a:solidFill>
              </a:rPr>
              <a:t>YAHWEH was </a:t>
            </a:r>
            <a:r>
              <a:rPr lang="nl-NL" sz="2600" dirty="0">
                <a:solidFill>
                  <a:srgbClr val="002060"/>
                </a:solidFill>
              </a:rPr>
              <a:t>op mij, en </a:t>
            </a:r>
            <a:r>
              <a:rPr lang="nl-NL" sz="2600" dirty="0" smtClean="0">
                <a:solidFill>
                  <a:srgbClr val="002060"/>
                </a:solidFill>
              </a:rPr>
              <a:t>YAHWEH </a:t>
            </a:r>
            <a:r>
              <a:rPr lang="nl-NL" sz="2600" dirty="0">
                <a:solidFill>
                  <a:srgbClr val="002060"/>
                </a:solidFill>
              </a:rPr>
              <a:t>bracht mij in de geest naar buiten en zette mij neer, midden in een </a:t>
            </a:r>
            <a:r>
              <a:rPr lang="nl-NL" sz="2600" dirty="0" smtClean="0">
                <a:solidFill>
                  <a:srgbClr val="002060"/>
                </a:solidFill>
              </a:rPr>
              <a:t>dal. </a:t>
            </a:r>
            <a:r>
              <a:rPr lang="nl-NL" sz="2600" dirty="0">
                <a:solidFill>
                  <a:srgbClr val="002060"/>
                </a:solidFill>
              </a:rPr>
              <a:t>Die lag vol beenderen</a:t>
            </a:r>
            <a:r>
              <a:rPr lang="nl-NL" sz="2600" dirty="0" smtClean="0">
                <a:solidFill>
                  <a:srgbClr val="002060"/>
                </a:solidFill>
              </a:rPr>
              <a:t>.</a:t>
            </a:r>
            <a:endParaRPr lang="nl-NL" sz="2600" dirty="0">
              <a:solidFill>
                <a:srgbClr val="002060"/>
              </a:solidFill>
            </a:endParaRPr>
          </a:p>
        </p:txBody>
      </p:sp>
      <p:sp>
        <p:nvSpPr>
          <p:cNvPr id="3" name="Ovaal 2"/>
          <p:cNvSpPr/>
          <p:nvPr/>
        </p:nvSpPr>
        <p:spPr>
          <a:xfrm>
            <a:off x="0" y="11876"/>
            <a:ext cx="4655127" cy="13300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storage.erasmusmc.nl\m\MyDocs\635005\My Documents\Desktop\Bijbel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036" y="3016155"/>
            <a:ext cx="5689496" cy="33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69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1692771"/>
          </a:xfrm>
          <a:prstGeom prst="rect">
            <a:avLst/>
          </a:prstGeom>
        </p:spPr>
        <p:txBody>
          <a:bodyPr wrap="square">
            <a:spAutoFit/>
          </a:bodyPr>
          <a:lstStyle/>
          <a:p>
            <a:r>
              <a:rPr lang="nl-NL" sz="2600" b="1" dirty="0" smtClean="0">
                <a:solidFill>
                  <a:srgbClr val="002060"/>
                </a:solidFill>
              </a:rPr>
              <a:t>Ezechiël 37</a:t>
            </a:r>
          </a:p>
          <a:p>
            <a:endParaRPr lang="nl-NL" sz="2600" dirty="0" smtClean="0">
              <a:solidFill>
                <a:srgbClr val="002060"/>
              </a:solidFill>
            </a:endParaRPr>
          </a:p>
          <a:p>
            <a:r>
              <a:rPr lang="nl-NL" sz="2600" dirty="0" smtClean="0">
                <a:solidFill>
                  <a:srgbClr val="002060"/>
                </a:solidFill>
              </a:rPr>
              <a:t>2 </a:t>
            </a:r>
            <a:r>
              <a:rPr lang="nl-NL" sz="2600" dirty="0">
                <a:solidFill>
                  <a:srgbClr val="002060"/>
                </a:solidFill>
              </a:rPr>
              <a:t>Hij deed mij er aan alle kanten omheen gaan. En zie, er lagen er zeer veel op de grond van de vallei, en zie, ze waren zeer dor</a:t>
            </a:r>
            <a:r>
              <a:rPr lang="nl-NL" sz="2600" dirty="0" smtClean="0">
                <a:solidFill>
                  <a:srgbClr val="002060"/>
                </a:solidFill>
              </a:rPr>
              <a:t>.</a:t>
            </a:r>
            <a:endParaRPr lang="nl-NL" sz="2600" dirty="0">
              <a:solidFill>
                <a:srgbClr val="002060"/>
              </a:solidFill>
            </a:endParaRPr>
          </a:p>
        </p:txBody>
      </p:sp>
    </p:spTree>
    <p:extLst>
      <p:ext uri="{BB962C8B-B14F-4D97-AF65-F5344CB8AC3E}">
        <p14:creationId xmlns:p14="http://schemas.microsoft.com/office/powerpoint/2010/main" val="1267715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893100"/>
          </a:xfrm>
          <a:prstGeom prst="rect">
            <a:avLst/>
          </a:prstGeom>
        </p:spPr>
        <p:txBody>
          <a:bodyPr wrap="square">
            <a:spAutoFit/>
          </a:bodyPr>
          <a:lstStyle/>
          <a:p>
            <a:pPr algn="ctr"/>
            <a:r>
              <a:rPr lang="nl-NL" sz="2600" b="1" dirty="0" smtClean="0"/>
              <a:t>Mattheus 12</a:t>
            </a:r>
            <a:endParaRPr lang="nl-NL" sz="2600" b="1" dirty="0"/>
          </a:p>
          <a:p>
            <a:pPr algn="ctr"/>
            <a:r>
              <a:rPr lang="nl-NL" sz="2600" dirty="0"/>
              <a:t>9 En Hij vertrok vandaar en kwam in hun synagoge.</a:t>
            </a:r>
          </a:p>
          <a:p>
            <a:pPr algn="ctr"/>
            <a:r>
              <a:rPr lang="nl-NL" sz="2600" dirty="0"/>
              <a:t>10 En zie, er was iemand die een </a:t>
            </a:r>
            <a:r>
              <a:rPr lang="nl-NL" sz="2600" dirty="0" err="1" smtClean="0"/>
              <a:t>dorre</a:t>
            </a:r>
            <a:r>
              <a:rPr lang="nl-NL" sz="2600" dirty="0" smtClean="0"/>
              <a:t> hand </a:t>
            </a:r>
            <a:r>
              <a:rPr lang="nl-NL" sz="2600" dirty="0"/>
              <a:t>had. En ze vroegen Hem: Is het ook geoorloofd op de sabbatdagen te genezen? Dit om Hem te kunnen beschuldigen.</a:t>
            </a:r>
          </a:p>
          <a:p>
            <a:pPr algn="ctr"/>
            <a:r>
              <a:rPr lang="nl-NL" sz="2600" dirty="0" smtClean="0"/>
              <a:t>(…)</a:t>
            </a:r>
            <a:endParaRPr lang="nl-NL" sz="2600" dirty="0"/>
          </a:p>
          <a:p>
            <a:pPr algn="ctr"/>
            <a:r>
              <a:rPr lang="nl-NL" sz="2600" dirty="0"/>
              <a:t>13 Toen zei Hij tegen die man: Steek uw hand uit. En hij stak hem uit, en hij werd hersteld, gezond als de andere.</a:t>
            </a:r>
          </a:p>
        </p:txBody>
      </p:sp>
    </p:spTree>
    <p:extLst>
      <p:ext uri="{BB962C8B-B14F-4D97-AF65-F5344CB8AC3E}">
        <p14:creationId xmlns:p14="http://schemas.microsoft.com/office/powerpoint/2010/main" val="298276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1692771"/>
          </a:xfrm>
          <a:prstGeom prst="rect">
            <a:avLst/>
          </a:prstGeom>
        </p:spPr>
        <p:txBody>
          <a:bodyPr wrap="square">
            <a:spAutoFit/>
          </a:bodyPr>
          <a:lstStyle/>
          <a:p>
            <a:r>
              <a:rPr lang="nl-NL" sz="2600" b="1" dirty="0" smtClean="0">
                <a:solidFill>
                  <a:srgbClr val="002060"/>
                </a:solidFill>
              </a:rPr>
              <a:t>Ezechiël 37</a:t>
            </a:r>
          </a:p>
          <a:p>
            <a:endParaRPr lang="nl-NL" sz="2600" dirty="0" smtClean="0">
              <a:solidFill>
                <a:srgbClr val="002060"/>
              </a:solidFill>
            </a:endParaRPr>
          </a:p>
          <a:p>
            <a:r>
              <a:rPr lang="nl-NL" sz="2600" dirty="0" smtClean="0">
                <a:solidFill>
                  <a:srgbClr val="002060"/>
                </a:solidFill>
              </a:rPr>
              <a:t>3 </a:t>
            </a:r>
            <a:r>
              <a:rPr lang="nl-NL" sz="2600" dirty="0">
                <a:solidFill>
                  <a:srgbClr val="002060"/>
                </a:solidFill>
              </a:rPr>
              <a:t>Hij zei tegen mij: Mensenkind, zullen deze beenderen tot leven komen? En ik zei: </a:t>
            </a:r>
            <a:r>
              <a:rPr lang="nl-NL" sz="2600" dirty="0" smtClean="0">
                <a:solidFill>
                  <a:srgbClr val="002060"/>
                </a:solidFill>
              </a:rPr>
              <a:t>mijn Heer YAHWEH, </a:t>
            </a:r>
            <a:r>
              <a:rPr lang="nl-NL" sz="2600" dirty="0">
                <a:solidFill>
                  <a:srgbClr val="002060"/>
                </a:solidFill>
              </a:rPr>
              <a:t>Ú weet het</a:t>
            </a:r>
            <a:r>
              <a:rPr lang="nl-NL" sz="2600" dirty="0" smtClean="0">
                <a:solidFill>
                  <a:srgbClr val="002060"/>
                </a:solidFill>
              </a:rPr>
              <a:t>!</a:t>
            </a:r>
          </a:p>
        </p:txBody>
      </p:sp>
    </p:spTree>
    <p:extLst>
      <p:ext uri="{BB962C8B-B14F-4D97-AF65-F5344CB8AC3E}">
        <p14:creationId xmlns:p14="http://schemas.microsoft.com/office/powerpoint/2010/main" val="264142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3693319"/>
          </a:xfrm>
          <a:prstGeom prst="rect">
            <a:avLst/>
          </a:prstGeom>
        </p:spPr>
        <p:txBody>
          <a:bodyPr wrap="square">
            <a:spAutoFit/>
          </a:bodyPr>
          <a:lstStyle/>
          <a:p>
            <a:r>
              <a:rPr lang="nl-NL" sz="2600" b="1" dirty="0" smtClean="0">
                <a:solidFill>
                  <a:srgbClr val="002060"/>
                </a:solidFill>
              </a:rPr>
              <a:t>Ezechiël 37</a:t>
            </a:r>
          </a:p>
          <a:p>
            <a:endParaRPr lang="nl-NL" sz="2600" dirty="0" smtClean="0">
              <a:solidFill>
                <a:srgbClr val="002060"/>
              </a:solidFill>
            </a:endParaRPr>
          </a:p>
          <a:p>
            <a:r>
              <a:rPr lang="nl-NL" sz="2600" dirty="0" smtClean="0">
                <a:solidFill>
                  <a:srgbClr val="002060"/>
                </a:solidFill>
              </a:rPr>
              <a:t>4 Toen zei Hij tegen mij: Profeteer tegen deze beenderen en zeg tegen hen: Dorre beenderen, hoor het woord van YAHWEH.</a:t>
            </a:r>
          </a:p>
          <a:p>
            <a:r>
              <a:rPr lang="nl-NL" sz="2600" dirty="0" smtClean="0">
                <a:solidFill>
                  <a:srgbClr val="002060"/>
                </a:solidFill>
              </a:rPr>
              <a:t>5 Zo zegt mijn Heer YAHWEH tegen deze beenderen: Zie, Ik ga geest in u brengen en u zult tot leven komen.</a:t>
            </a:r>
          </a:p>
          <a:p>
            <a:r>
              <a:rPr lang="nl-NL" sz="2600" dirty="0">
                <a:solidFill>
                  <a:srgbClr val="002060"/>
                </a:solidFill>
              </a:rPr>
              <a:t>6 Ik zal pezen op u leggen, vlees op u doen komen, een huid over u heen trekken, en geest in u geven, zodat u tot leven komt. Dan zult u weten dat Ik </a:t>
            </a:r>
            <a:r>
              <a:rPr lang="nl-NL" sz="2600" dirty="0" smtClean="0">
                <a:solidFill>
                  <a:srgbClr val="002060"/>
                </a:solidFill>
              </a:rPr>
              <a:t>YAHWEH ben</a:t>
            </a:r>
            <a:r>
              <a:rPr lang="nl-NL" sz="2600" dirty="0">
                <a:solidFill>
                  <a:srgbClr val="002060"/>
                </a:solidFill>
              </a:rPr>
              <a:t>.</a:t>
            </a:r>
          </a:p>
          <a:p>
            <a:endParaRPr lang="nl-NL" sz="2600" dirty="0">
              <a:solidFill>
                <a:srgbClr val="002060"/>
              </a:solidFill>
            </a:endParaRPr>
          </a:p>
        </p:txBody>
      </p:sp>
    </p:spTree>
    <p:extLst>
      <p:ext uri="{BB962C8B-B14F-4D97-AF65-F5344CB8AC3E}">
        <p14:creationId xmlns:p14="http://schemas.microsoft.com/office/powerpoint/2010/main" val="335739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3293209"/>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smtClean="0">
                <a:solidFill>
                  <a:srgbClr val="002060"/>
                </a:solidFill>
              </a:rPr>
              <a:t>7 </a:t>
            </a:r>
            <a:r>
              <a:rPr lang="nl-NL" sz="2600" dirty="0">
                <a:solidFill>
                  <a:srgbClr val="002060"/>
                </a:solidFill>
              </a:rPr>
              <a:t>Toen profeteerde ik zoals mij geboden was, en er ontstond een geluid zodra ik profeteerde, en zie, een gedruis! De beenderen kwamen bij elkaar, elk been bij het bijbehorende been</a:t>
            </a:r>
            <a:r>
              <a:rPr lang="nl-NL" sz="2600" dirty="0" smtClean="0">
                <a:solidFill>
                  <a:srgbClr val="002060"/>
                </a:solidFill>
              </a:rPr>
              <a:t>.</a:t>
            </a:r>
          </a:p>
          <a:p>
            <a:r>
              <a:rPr lang="nl-NL" sz="2600" dirty="0">
                <a:solidFill>
                  <a:srgbClr val="002060"/>
                </a:solidFill>
              </a:rPr>
              <a:t>8 En ik zag, en zie, er kwamen pezen op, er kwam vlees op en Hij trok er een huid overheen, maar er was geen geest in hen.</a:t>
            </a:r>
          </a:p>
          <a:p>
            <a:endParaRPr lang="nl-NL" sz="2600" dirty="0">
              <a:solidFill>
                <a:srgbClr val="002060"/>
              </a:solidFill>
            </a:endParaRPr>
          </a:p>
        </p:txBody>
      </p:sp>
      <p:sp>
        <p:nvSpPr>
          <p:cNvPr id="3" name="Tekstvak 2"/>
          <p:cNvSpPr txBox="1"/>
          <p:nvPr/>
        </p:nvSpPr>
        <p:spPr>
          <a:xfrm>
            <a:off x="3357349" y="4874498"/>
            <a:ext cx="3630305" cy="492443"/>
          </a:xfrm>
          <a:prstGeom prst="rect">
            <a:avLst/>
          </a:prstGeom>
          <a:noFill/>
          <a:ln w="9525">
            <a:solidFill>
              <a:schemeClr val="tx1"/>
            </a:solidFill>
          </a:ln>
        </p:spPr>
        <p:txBody>
          <a:bodyPr wrap="square" rtlCol="0">
            <a:spAutoFit/>
          </a:bodyPr>
          <a:lstStyle/>
          <a:p>
            <a:r>
              <a:rPr lang="nl-NL" sz="2600" dirty="0" smtClean="0"/>
              <a:t>Deuteronomium 28   ----&gt;</a:t>
            </a:r>
            <a:endParaRPr lang="nl-NL" sz="2600" dirty="0"/>
          </a:p>
        </p:txBody>
      </p:sp>
    </p:spTree>
    <p:extLst>
      <p:ext uri="{BB962C8B-B14F-4D97-AF65-F5344CB8AC3E}">
        <p14:creationId xmlns:p14="http://schemas.microsoft.com/office/powerpoint/2010/main" val="1346571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92678" y="580683"/>
            <a:ext cx="9371463" cy="1292662"/>
          </a:xfrm>
          <a:prstGeom prst="rect">
            <a:avLst/>
          </a:prstGeom>
          <a:ln w="9525">
            <a:noFill/>
          </a:ln>
        </p:spPr>
        <p:txBody>
          <a:bodyPr wrap="square">
            <a:spAutoFit/>
          </a:bodyPr>
          <a:lstStyle/>
          <a:p>
            <a:pPr algn="ctr"/>
            <a:r>
              <a:rPr lang="nl-NL" sz="2600" b="1" dirty="0" smtClean="0"/>
              <a:t>Deuteronomium 28</a:t>
            </a:r>
          </a:p>
          <a:p>
            <a:pPr algn="ctr"/>
            <a:r>
              <a:rPr lang="nl-NL" sz="2600" dirty="0" smtClean="0"/>
              <a:t>26 </a:t>
            </a:r>
            <a:r>
              <a:rPr lang="nl-NL" sz="2600" dirty="0"/>
              <a:t>Uw dode lichaam zal voedsel zijn voor alle vogels in de lucht en voor de dieren op de aarde, en niemand zal ze schrik aanjagen.</a:t>
            </a:r>
          </a:p>
        </p:txBody>
      </p:sp>
      <p:sp>
        <p:nvSpPr>
          <p:cNvPr id="3" name="Tekstvak 2"/>
          <p:cNvSpPr txBox="1"/>
          <p:nvPr/>
        </p:nvSpPr>
        <p:spPr>
          <a:xfrm>
            <a:off x="1652154" y="4010891"/>
            <a:ext cx="8911987" cy="830997"/>
          </a:xfrm>
          <a:prstGeom prst="rect">
            <a:avLst/>
          </a:prstGeom>
          <a:noFill/>
          <a:ln w="9525">
            <a:solidFill>
              <a:schemeClr val="tx1"/>
            </a:solidFill>
          </a:ln>
        </p:spPr>
        <p:txBody>
          <a:bodyPr wrap="square" rtlCol="0">
            <a:spAutoFit/>
          </a:bodyPr>
          <a:lstStyle/>
          <a:p>
            <a:pPr marL="285750" indent="-285750">
              <a:buFont typeface="Wingdings" panose="05000000000000000000" pitchFamily="2" charset="2"/>
              <a:buChar char="Ø"/>
            </a:pPr>
            <a:r>
              <a:rPr lang="nl-NL" sz="2400" dirty="0" smtClean="0"/>
              <a:t>Vogels in de lucht </a:t>
            </a:r>
            <a:r>
              <a:rPr lang="nl-NL" sz="2400" dirty="0" smtClean="0">
                <a:sym typeface="Wingdings" panose="05000000000000000000" pitchFamily="2" charset="2"/>
              </a:rPr>
              <a:t> beeld van satan en zijn engelen (Matth.13:19)</a:t>
            </a:r>
          </a:p>
          <a:p>
            <a:pPr marL="285750" indent="-285750">
              <a:buFont typeface="Wingdings" panose="05000000000000000000" pitchFamily="2" charset="2"/>
              <a:buChar char="Ø"/>
            </a:pPr>
            <a:r>
              <a:rPr lang="nl-NL" sz="2400" dirty="0" smtClean="0">
                <a:sym typeface="Wingdings" panose="05000000000000000000" pitchFamily="2" charset="2"/>
              </a:rPr>
              <a:t>De dieren van de aarde  beeld van de volken (Ez.31:6)</a:t>
            </a:r>
            <a:endParaRPr lang="nl-NL" sz="2400" dirty="0"/>
          </a:p>
        </p:txBody>
      </p:sp>
    </p:spTree>
    <p:extLst>
      <p:ext uri="{BB962C8B-B14F-4D97-AF65-F5344CB8AC3E}">
        <p14:creationId xmlns:p14="http://schemas.microsoft.com/office/powerpoint/2010/main" val="3592913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5293757"/>
          </a:xfrm>
          <a:prstGeom prst="rect">
            <a:avLst/>
          </a:prstGeom>
        </p:spPr>
        <p:txBody>
          <a:bodyPr wrap="square">
            <a:spAutoFit/>
          </a:bodyPr>
          <a:lstStyle/>
          <a:p>
            <a:r>
              <a:rPr lang="nl-NL" sz="2600" b="1" dirty="0" smtClean="0"/>
              <a:t>Ezechiël 37</a:t>
            </a:r>
          </a:p>
          <a:p>
            <a:r>
              <a:rPr lang="nl-NL" sz="2600" b="1" dirty="0" smtClean="0"/>
              <a:t>Het </a:t>
            </a:r>
            <a:r>
              <a:rPr lang="nl-NL" sz="2600" b="1" dirty="0"/>
              <a:t>visioen van de </a:t>
            </a:r>
            <a:r>
              <a:rPr lang="nl-NL" sz="2600" b="1" dirty="0" smtClean="0"/>
              <a:t>beenderen</a:t>
            </a:r>
          </a:p>
          <a:p>
            <a:endParaRPr lang="nl-NL" sz="2600" b="1" dirty="0"/>
          </a:p>
          <a:p>
            <a:r>
              <a:rPr lang="nl-NL" sz="2600" dirty="0"/>
              <a:t>1 De hand van </a:t>
            </a:r>
            <a:r>
              <a:rPr lang="nl-NL" sz="2600" dirty="0" smtClean="0"/>
              <a:t>YAHWEH </a:t>
            </a:r>
            <a:r>
              <a:rPr lang="nl-NL" sz="2600" dirty="0"/>
              <a:t>was op mij, en </a:t>
            </a:r>
            <a:r>
              <a:rPr lang="nl-NL" sz="2600" dirty="0" smtClean="0"/>
              <a:t>YAHWEH </a:t>
            </a:r>
            <a:r>
              <a:rPr lang="nl-NL" sz="2600" dirty="0"/>
              <a:t>bracht mij in de geest naar buiten en zette mij neer, midden in een vallei. Die lag vol beenderen.</a:t>
            </a:r>
          </a:p>
          <a:p>
            <a:r>
              <a:rPr lang="nl-NL" sz="2600" dirty="0"/>
              <a:t>2 Hij deed mij er aan alle kanten omheen gaan. En zie, er lagen er zeer veel op de grond van de vallei, en zie, ze waren zeer dor.</a:t>
            </a:r>
          </a:p>
          <a:p>
            <a:r>
              <a:rPr lang="nl-NL" sz="2600" dirty="0"/>
              <a:t>3 Hij zei tegen mij: Mensenkind, zullen deze beenderen tot leven komen? En ik zei: </a:t>
            </a:r>
            <a:r>
              <a:rPr lang="nl-NL" sz="2600" dirty="0" smtClean="0"/>
              <a:t>mijn </a:t>
            </a:r>
            <a:r>
              <a:rPr lang="nl-NL" sz="2600" dirty="0"/>
              <a:t>Heer </a:t>
            </a:r>
            <a:r>
              <a:rPr lang="nl-NL" sz="2600" dirty="0" smtClean="0"/>
              <a:t>YAHWEH, </a:t>
            </a:r>
            <a:r>
              <a:rPr lang="nl-NL" sz="2600" dirty="0"/>
              <a:t>Ú weet het!</a:t>
            </a:r>
          </a:p>
          <a:p>
            <a:r>
              <a:rPr lang="nl-NL" sz="2600" dirty="0"/>
              <a:t>4 Toen zei Hij tegen mij: Profeteer tegen deze beenderen en zeg tegen hen: Dorre beenderen, hoor het woord van </a:t>
            </a:r>
            <a:r>
              <a:rPr lang="nl-NL" sz="2600" dirty="0" smtClean="0"/>
              <a:t>YAHWEH.</a:t>
            </a:r>
            <a:endParaRPr lang="nl-NL" sz="2600" dirty="0"/>
          </a:p>
          <a:p>
            <a:r>
              <a:rPr lang="nl-NL" sz="2600" dirty="0"/>
              <a:t>5 Zo zegt </a:t>
            </a:r>
            <a:r>
              <a:rPr lang="nl-NL" sz="2600" dirty="0" smtClean="0"/>
              <a:t>mijn </a:t>
            </a:r>
            <a:r>
              <a:rPr lang="nl-NL" sz="2600" dirty="0"/>
              <a:t>Heer YAHWEH tegen deze beenderen: Zie, Ik ga geest in u brengen en u zult tot leven komen</a:t>
            </a:r>
            <a:r>
              <a:rPr lang="nl-NL" sz="2600" dirty="0" smtClean="0"/>
              <a:t>.</a:t>
            </a:r>
            <a:endParaRPr lang="nl-NL" sz="2600" dirty="0"/>
          </a:p>
        </p:txBody>
      </p:sp>
      <p:sp>
        <p:nvSpPr>
          <p:cNvPr id="3" name="Ovaal 2"/>
          <p:cNvSpPr/>
          <p:nvPr/>
        </p:nvSpPr>
        <p:spPr>
          <a:xfrm>
            <a:off x="0" y="11876"/>
            <a:ext cx="4655127" cy="13300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0070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092881"/>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smtClean="0">
                <a:solidFill>
                  <a:srgbClr val="002060"/>
                </a:solidFill>
              </a:rPr>
              <a:t>9 </a:t>
            </a:r>
            <a:r>
              <a:rPr lang="nl-NL" sz="2600" dirty="0">
                <a:solidFill>
                  <a:srgbClr val="002060"/>
                </a:solidFill>
              </a:rPr>
              <a:t>Hij zei tegen mij: Profeteer tegen de geest, profeteer, mensenkind! Zeg tegen de geest: Zo zegt </a:t>
            </a:r>
            <a:r>
              <a:rPr lang="nl-NL" sz="2600" dirty="0" smtClean="0">
                <a:solidFill>
                  <a:srgbClr val="002060"/>
                </a:solidFill>
              </a:rPr>
              <a:t>mijn Heer YAHWEH: </a:t>
            </a:r>
            <a:r>
              <a:rPr lang="nl-NL" sz="2600" dirty="0">
                <a:solidFill>
                  <a:srgbClr val="002060"/>
                </a:solidFill>
              </a:rPr>
              <a:t>Geest, kom uit de vier windstreken en blaas in deze </a:t>
            </a:r>
            <a:r>
              <a:rPr lang="nl-NL" sz="2600" dirty="0" err="1">
                <a:solidFill>
                  <a:srgbClr val="002060"/>
                </a:solidFill>
              </a:rPr>
              <a:t>gedoden</a:t>
            </a:r>
            <a:r>
              <a:rPr lang="nl-NL" sz="2600" dirty="0">
                <a:solidFill>
                  <a:srgbClr val="002060"/>
                </a:solidFill>
              </a:rPr>
              <a:t>, zodat zij tot leven komen</a:t>
            </a:r>
            <a:r>
              <a:rPr lang="nl-NL" sz="2600" dirty="0" smtClean="0">
                <a:solidFill>
                  <a:srgbClr val="002060"/>
                </a:solidFill>
              </a:rPr>
              <a:t>.</a:t>
            </a:r>
            <a:endParaRPr lang="nl-NL" sz="2600" dirty="0">
              <a:solidFill>
                <a:srgbClr val="002060"/>
              </a:solidFill>
            </a:endParaRPr>
          </a:p>
        </p:txBody>
      </p:sp>
      <p:sp>
        <p:nvSpPr>
          <p:cNvPr id="3" name="Rechthoek 2"/>
          <p:cNvSpPr/>
          <p:nvPr/>
        </p:nvSpPr>
        <p:spPr>
          <a:xfrm>
            <a:off x="1998519" y="3947500"/>
            <a:ext cx="7571509" cy="1446550"/>
          </a:xfrm>
          <a:prstGeom prst="rect">
            <a:avLst/>
          </a:prstGeom>
          <a:ln w="9525">
            <a:solidFill>
              <a:schemeClr val="tx1"/>
            </a:solidFill>
          </a:ln>
        </p:spPr>
        <p:txBody>
          <a:bodyPr wrap="square">
            <a:spAutoFit/>
          </a:bodyPr>
          <a:lstStyle/>
          <a:p>
            <a:r>
              <a:rPr lang="nl-NL" sz="2200" u="sng" dirty="0" smtClean="0"/>
              <a:t>1</a:t>
            </a:r>
            <a:r>
              <a:rPr lang="nl-NL" sz="2200" u="sng" baseline="30000" dirty="0" smtClean="0"/>
              <a:t>e</a:t>
            </a:r>
            <a:r>
              <a:rPr lang="nl-NL" sz="2200" u="sng" dirty="0" smtClean="0"/>
              <a:t> keer in vers 4: </a:t>
            </a:r>
          </a:p>
          <a:p>
            <a:endParaRPr lang="nl-NL" sz="2200" u="sng" dirty="0" smtClean="0"/>
          </a:p>
          <a:p>
            <a:r>
              <a:rPr lang="nl-NL" sz="2200" dirty="0" smtClean="0"/>
              <a:t>Toen </a:t>
            </a:r>
            <a:r>
              <a:rPr lang="nl-NL" sz="2200" dirty="0"/>
              <a:t>zei Hij tegen mij: Profeteer tegen deze beenderen en zeg tegen hen: </a:t>
            </a:r>
            <a:r>
              <a:rPr lang="nl-NL" sz="2200" dirty="0" err="1"/>
              <a:t>Dorre</a:t>
            </a:r>
            <a:r>
              <a:rPr lang="nl-NL" sz="2200" dirty="0"/>
              <a:t> beenderen, hoor het woord van </a:t>
            </a:r>
            <a:r>
              <a:rPr lang="nl-NL" sz="2200" dirty="0" smtClean="0"/>
              <a:t>YAHWEH.</a:t>
            </a:r>
            <a:endParaRPr lang="nl-NL" sz="2200" dirty="0"/>
          </a:p>
        </p:txBody>
      </p:sp>
    </p:spTree>
    <p:extLst>
      <p:ext uri="{BB962C8B-B14F-4D97-AF65-F5344CB8AC3E}">
        <p14:creationId xmlns:p14="http://schemas.microsoft.com/office/powerpoint/2010/main" val="391300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2092881"/>
          </a:xfrm>
          <a:prstGeom prst="rect">
            <a:avLst/>
          </a:prstGeom>
        </p:spPr>
        <p:txBody>
          <a:bodyPr wrap="square">
            <a:spAutoFit/>
          </a:bodyPr>
          <a:lstStyle/>
          <a:p>
            <a:r>
              <a:rPr lang="nl-NL" sz="2600" b="1" dirty="0" smtClean="0"/>
              <a:t>Mattheus 24</a:t>
            </a:r>
          </a:p>
          <a:p>
            <a:r>
              <a:rPr lang="nl-NL" sz="2600" dirty="0" smtClean="0"/>
              <a:t>28 </a:t>
            </a:r>
            <a:r>
              <a:rPr lang="nl-NL" sz="2600" dirty="0"/>
              <a:t>Want waar het </a:t>
            </a:r>
            <a:r>
              <a:rPr lang="nl-NL" sz="2600" u="sng" dirty="0"/>
              <a:t>dode lichaam </a:t>
            </a:r>
            <a:r>
              <a:rPr lang="nl-NL" sz="2600" dirty="0"/>
              <a:t>is, daar zullen de gieren zich verzamelen.</a:t>
            </a:r>
          </a:p>
          <a:p>
            <a:r>
              <a:rPr lang="nl-NL" sz="2600" dirty="0">
                <a:solidFill>
                  <a:schemeClr val="bg1">
                    <a:lumMod val="65000"/>
                  </a:schemeClr>
                </a:solidFill>
              </a:rPr>
              <a:t>29 En meteen na de verdrukking van die dagen zal de zon verduisterd worden en de maan zal zijn schijnsel niet geven en de sterren zullen van de hemel vallen en de krachten van de hemelen zullen heftig bewogen worden</a:t>
            </a:r>
            <a:r>
              <a:rPr lang="nl-NL" sz="2600" dirty="0" smtClean="0">
                <a:solidFill>
                  <a:schemeClr val="bg1">
                    <a:lumMod val="65000"/>
                  </a:schemeClr>
                </a:solidFill>
              </a:rPr>
              <a:t>.</a:t>
            </a:r>
            <a:endParaRPr lang="nl-NL" sz="2600" dirty="0">
              <a:solidFill>
                <a:schemeClr val="bg1">
                  <a:lumMod val="65000"/>
                </a:schemeClr>
              </a:solidFill>
            </a:endParaRPr>
          </a:p>
        </p:txBody>
      </p:sp>
      <p:sp>
        <p:nvSpPr>
          <p:cNvPr id="3" name="Rechthoek 2"/>
          <p:cNvSpPr/>
          <p:nvPr/>
        </p:nvSpPr>
        <p:spPr>
          <a:xfrm>
            <a:off x="816280" y="4414366"/>
            <a:ext cx="10269734" cy="1200329"/>
          </a:xfrm>
          <a:prstGeom prst="rect">
            <a:avLst/>
          </a:prstGeom>
          <a:ln w="9525">
            <a:solidFill>
              <a:schemeClr val="tx1"/>
            </a:solidFill>
          </a:ln>
        </p:spPr>
        <p:txBody>
          <a:bodyPr wrap="square">
            <a:spAutoFit/>
          </a:bodyPr>
          <a:lstStyle/>
          <a:p>
            <a:pPr algn="ctr"/>
            <a:r>
              <a:rPr lang="nl-NL" sz="2400" b="1" dirty="0" smtClean="0"/>
              <a:t>Zacharia 14</a:t>
            </a:r>
          </a:p>
          <a:p>
            <a:pPr algn="ctr"/>
            <a:r>
              <a:rPr lang="nl-NL" sz="2400" dirty="0" smtClean="0"/>
              <a:t>2 Dan </a:t>
            </a:r>
            <a:r>
              <a:rPr lang="nl-NL" sz="2400" dirty="0"/>
              <a:t>zal Ik alle heidenvolken verzamelen voor de strijd tegen Jeruzalem. De stad zal ingenomen </a:t>
            </a:r>
            <a:r>
              <a:rPr lang="nl-NL" sz="2400" dirty="0" smtClean="0"/>
              <a:t>worden (…)</a:t>
            </a:r>
            <a:endParaRPr lang="nl-NL" sz="2400" dirty="0"/>
          </a:p>
        </p:txBody>
      </p:sp>
    </p:spTree>
    <p:extLst>
      <p:ext uri="{BB962C8B-B14F-4D97-AF65-F5344CB8AC3E}">
        <p14:creationId xmlns:p14="http://schemas.microsoft.com/office/powerpoint/2010/main" val="2390725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2092881"/>
          </a:xfrm>
          <a:prstGeom prst="rect">
            <a:avLst/>
          </a:prstGeom>
        </p:spPr>
        <p:txBody>
          <a:bodyPr wrap="square">
            <a:spAutoFit/>
          </a:bodyPr>
          <a:lstStyle/>
          <a:p>
            <a:r>
              <a:rPr lang="nl-NL" sz="2600" b="1" dirty="0" smtClean="0"/>
              <a:t>Mattheus 24</a:t>
            </a:r>
          </a:p>
          <a:p>
            <a:r>
              <a:rPr lang="nl-NL" sz="2600" dirty="0" smtClean="0"/>
              <a:t>28 </a:t>
            </a:r>
            <a:r>
              <a:rPr lang="nl-NL" sz="2600" dirty="0"/>
              <a:t>Want waar het </a:t>
            </a:r>
            <a:r>
              <a:rPr lang="nl-NL" sz="2600" u="sng" dirty="0"/>
              <a:t>dode lichaam </a:t>
            </a:r>
            <a:r>
              <a:rPr lang="nl-NL" sz="2600" dirty="0"/>
              <a:t>is, daar zullen de gieren zich verzamelen.</a:t>
            </a:r>
          </a:p>
          <a:p>
            <a:r>
              <a:rPr lang="nl-NL" sz="2600" dirty="0"/>
              <a:t>29 En meteen na de verdrukking van die dagen zal de zon verduisterd worden en de maan zal zijn schijnsel niet geven en de sterren zullen van de hemel vallen en de krachten van de hemelen zullen heftig bewogen worden</a:t>
            </a:r>
            <a:r>
              <a:rPr lang="nl-NL" sz="2600" dirty="0" smtClean="0"/>
              <a:t>.</a:t>
            </a:r>
            <a:endParaRPr lang="nl-NL" sz="2600" dirty="0"/>
          </a:p>
        </p:txBody>
      </p:sp>
    </p:spTree>
    <p:extLst>
      <p:ext uri="{BB962C8B-B14F-4D97-AF65-F5344CB8AC3E}">
        <p14:creationId xmlns:p14="http://schemas.microsoft.com/office/powerpoint/2010/main" val="1735393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4893647"/>
          </a:xfrm>
          <a:prstGeom prst="rect">
            <a:avLst/>
          </a:prstGeom>
        </p:spPr>
        <p:txBody>
          <a:bodyPr wrap="square">
            <a:spAutoFit/>
          </a:bodyPr>
          <a:lstStyle/>
          <a:p>
            <a:r>
              <a:rPr lang="nl-NL" sz="2600" b="1" dirty="0" smtClean="0"/>
              <a:t>Mattheus 24</a:t>
            </a:r>
          </a:p>
          <a:p>
            <a:r>
              <a:rPr lang="nl-NL" sz="2600" dirty="0" smtClean="0">
                <a:solidFill>
                  <a:schemeClr val="bg1">
                    <a:lumMod val="65000"/>
                  </a:schemeClr>
                </a:solidFill>
              </a:rPr>
              <a:t>28 </a:t>
            </a:r>
            <a:r>
              <a:rPr lang="nl-NL" sz="2600" dirty="0">
                <a:solidFill>
                  <a:schemeClr val="bg1">
                    <a:lumMod val="65000"/>
                  </a:schemeClr>
                </a:solidFill>
              </a:rPr>
              <a:t>Want waar het </a:t>
            </a:r>
            <a:r>
              <a:rPr lang="nl-NL" sz="2600" u="sng" dirty="0">
                <a:solidFill>
                  <a:schemeClr val="bg1">
                    <a:lumMod val="65000"/>
                  </a:schemeClr>
                </a:solidFill>
              </a:rPr>
              <a:t>dode lichaam </a:t>
            </a:r>
            <a:r>
              <a:rPr lang="nl-NL" sz="2600" dirty="0">
                <a:solidFill>
                  <a:schemeClr val="bg1">
                    <a:lumMod val="65000"/>
                  </a:schemeClr>
                </a:solidFill>
              </a:rPr>
              <a:t>is, daar zullen de gieren zich verzamelen.</a:t>
            </a:r>
          </a:p>
          <a:p>
            <a:r>
              <a:rPr lang="nl-NL" sz="2600" dirty="0">
                <a:solidFill>
                  <a:schemeClr val="bg1">
                    <a:lumMod val="65000"/>
                  </a:schemeClr>
                </a:solidFill>
              </a:rPr>
              <a:t>29 En meteen na de verdrukking van die dagen zal de zon verduisterd worden en de maan zal zijn schijnsel niet geven en de sterren zullen van de hemel vallen en de krachten van de hemelen zullen heftig bewogen worden.</a:t>
            </a:r>
          </a:p>
          <a:p>
            <a:r>
              <a:rPr lang="nl-NL" sz="2600" dirty="0"/>
              <a:t>30 En dan zal aan de hemel het teken van de Zoon des mensen verschijnen; en dan zullen al de stammen van </a:t>
            </a:r>
            <a:r>
              <a:rPr lang="nl-NL" sz="2600" strike="sngStrike" dirty="0"/>
              <a:t>de </a:t>
            </a:r>
            <a:r>
              <a:rPr lang="nl-NL" sz="2600" strike="sngStrike" dirty="0" smtClean="0"/>
              <a:t>aarde</a:t>
            </a:r>
            <a:r>
              <a:rPr lang="nl-NL" sz="2600" dirty="0" smtClean="0"/>
              <a:t> het land rouw </a:t>
            </a:r>
            <a:r>
              <a:rPr lang="nl-NL" sz="2600" dirty="0"/>
              <a:t>bedrijven en zij zullen de Zoon des mensen zien, als Hij op de wolken van de hemel komt met grote kracht en heerlijkheid.</a:t>
            </a:r>
          </a:p>
          <a:p>
            <a:r>
              <a:rPr lang="nl-NL" sz="2600" dirty="0"/>
              <a:t>31 En Hij zal Zijn </a:t>
            </a:r>
            <a:r>
              <a:rPr lang="nl-NL" sz="2600" strike="sngStrike" dirty="0"/>
              <a:t>engelen</a:t>
            </a:r>
            <a:r>
              <a:rPr lang="nl-NL" sz="2600" dirty="0"/>
              <a:t> </a:t>
            </a:r>
            <a:r>
              <a:rPr lang="nl-NL" sz="2600" dirty="0" smtClean="0"/>
              <a:t>boodschappers uitzenden </a:t>
            </a:r>
            <a:r>
              <a:rPr lang="nl-NL" sz="2600" dirty="0"/>
              <a:t>onder luid bazuingeschal, en zij zullen Zijn uitverkorenen bijeenbrengen </a:t>
            </a:r>
            <a:r>
              <a:rPr lang="nl-NL" sz="2600" u="sng" dirty="0"/>
              <a:t>uit de vier windstreken</a:t>
            </a:r>
            <a:r>
              <a:rPr lang="nl-NL" sz="2600" dirty="0"/>
              <a:t>, van het ene uiterste van de hemelen tot het andere uiterste ervan.</a:t>
            </a:r>
          </a:p>
        </p:txBody>
      </p:sp>
    </p:spTree>
    <p:extLst>
      <p:ext uri="{BB962C8B-B14F-4D97-AF65-F5344CB8AC3E}">
        <p14:creationId xmlns:p14="http://schemas.microsoft.com/office/powerpoint/2010/main" val="2536603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893100"/>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a:solidFill>
                  <a:schemeClr val="bg1">
                    <a:lumMod val="65000"/>
                  </a:schemeClr>
                </a:solidFill>
              </a:rPr>
              <a:t>9 Hij zei tegen mij: Profeteer tegen de geest, profeteer, mensenkind! Zeg tegen de geest: Zo zegt mijn Heer </a:t>
            </a:r>
            <a:r>
              <a:rPr lang="nl-NL" sz="2600" dirty="0" smtClean="0">
                <a:solidFill>
                  <a:schemeClr val="bg1">
                    <a:lumMod val="65000"/>
                  </a:schemeClr>
                </a:solidFill>
              </a:rPr>
              <a:t>YAHWEH: </a:t>
            </a:r>
            <a:r>
              <a:rPr lang="nl-NL" sz="2600" dirty="0">
                <a:solidFill>
                  <a:schemeClr val="bg1">
                    <a:lumMod val="65000"/>
                  </a:schemeClr>
                </a:solidFill>
              </a:rPr>
              <a:t>Geest, kom uit de vier windstreken en blaas in deze </a:t>
            </a:r>
            <a:r>
              <a:rPr lang="nl-NL" sz="2600" dirty="0" err="1">
                <a:solidFill>
                  <a:schemeClr val="bg1">
                    <a:lumMod val="65000"/>
                  </a:schemeClr>
                </a:solidFill>
              </a:rPr>
              <a:t>gedoden</a:t>
            </a:r>
            <a:r>
              <a:rPr lang="nl-NL" sz="2600" dirty="0">
                <a:solidFill>
                  <a:schemeClr val="bg1">
                    <a:lumMod val="65000"/>
                  </a:schemeClr>
                </a:solidFill>
              </a:rPr>
              <a:t>, zodat zij tot leven komen.</a:t>
            </a:r>
          </a:p>
          <a:p>
            <a:r>
              <a:rPr lang="nl-NL" sz="2600" dirty="0" smtClean="0">
                <a:solidFill>
                  <a:srgbClr val="002060"/>
                </a:solidFill>
              </a:rPr>
              <a:t>10 </a:t>
            </a:r>
            <a:r>
              <a:rPr lang="nl-NL" sz="2600" dirty="0">
                <a:solidFill>
                  <a:srgbClr val="002060"/>
                </a:solidFill>
              </a:rPr>
              <a:t>Ik profeteerde zoals Hij mij geboden had. Toen kwam de geest in hen en zij kwamen tot leven. Zij gingen op hun voeten staan, een zeer, zeer groot leger</a:t>
            </a:r>
            <a:r>
              <a:rPr lang="nl-NL" sz="2600" dirty="0" smtClean="0">
                <a:solidFill>
                  <a:srgbClr val="002060"/>
                </a:solidFill>
              </a:rPr>
              <a:t>.</a:t>
            </a:r>
            <a:endParaRPr lang="nl-NL" sz="2600"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282" y="3323036"/>
            <a:ext cx="6813178" cy="345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862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092881"/>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a:solidFill>
                  <a:srgbClr val="002060"/>
                </a:solidFill>
              </a:rPr>
              <a:t>11 Toen zei Hij tegen mij: Mensenkind, deze beenderen zijn heel het huis van Israël. Zie, ze zeggen: Onze beenderen zijn verdord en onze hoop is vergaan, wij zijn afgesneden</a:t>
            </a:r>
            <a:r>
              <a:rPr lang="nl-NL" sz="2600" dirty="0" smtClean="0">
                <a:solidFill>
                  <a:srgbClr val="002060"/>
                </a:solidFill>
              </a:rPr>
              <a:t>!</a:t>
            </a:r>
            <a:endParaRPr lang="nl-NL" sz="2600" dirty="0">
              <a:solidFill>
                <a:srgbClr val="002060"/>
              </a:solidFill>
            </a:endParaRPr>
          </a:p>
        </p:txBody>
      </p:sp>
    </p:spTree>
    <p:extLst>
      <p:ext uri="{BB962C8B-B14F-4D97-AF65-F5344CB8AC3E}">
        <p14:creationId xmlns:p14="http://schemas.microsoft.com/office/powerpoint/2010/main" val="1383741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092881"/>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smtClean="0">
                <a:solidFill>
                  <a:srgbClr val="002060"/>
                </a:solidFill>
              </a:rPr>
              <a:t>12 </a:t>
            </a:r>
            <a:r>
              <a:rPr lang="nl-NL" sz="2600" dirty="0">
                <a:solidFill>
                  <a:srgbClr val="002060"/>
                </a:solidFill>
              </a:rPr>
              <a:t>Profeteer daarom, en zeg tegen hen: Zo zegt </a:t>
            </a:r>
            <a:r>
              <a:rPr lang="nl-NL" sz="2600" dirty="0" smtClean="0">
                <a:solidFill>
                  <a:srgbClr val="002060"/>
                </a:solidFill>
              </a:rPr>
              <a:t>mijn </a:t>
            </a:r>
            <a:r>
              <a:rPr lang="nl-NL" sz="2600" dirty="0">
                <a:solidFill>
                  <a:srgbClr val="002060"/>
                </a:solidFill>
              </a:rPr>
              <a:t>Heer YAHWEH : Zie, Ik zal uw graven openen en Ik zal u uit uw graven doen oprijzen, Mijn volk, en Ik zal u brengen in het land van Israël</a:t>
            </a:r>
            <a:r>
              <a:rPr lang="nl-NL" sz="2600" dirty="0" smtClean="0">
                <a:solidFill>
                  <a:srgbClr val="002060"/>
                </a:solidFill>
              </a:rPr>
              <a:t>.</a:t>
            </a:r>
            <a:endParaRPr lang="nl-NL" sz="2600" dirty="0">
              <a:solidFill>
                <a:srgbClr val="002060"/>
              </a:solidFill>
            </a:endParaRPr>
          </a:p>
        </p:txBody>
      </p:sp>
    </p:spTree>
    <p:extLst>
      <p:ext uri="{BB962C8B-B14F-4D97-AF65-F5344CB8AC3E}">
        <p14:creationId xmlns:p14="http://schemas.microsoft.com/office/powerpoint/2010/main" val="2490671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1692771"/>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smtClean="0">
                <a:solidFill>
                  <a:srgbClr val="002060"/>
                </a:solidFill>
              </a:rPr>
              <a:t>13 </a:t>
            </a:r>
            <a:r>
              <a:rPr lang="nl-NL" sz="2600" dirty="0">
                <a:solidFill>
                  <a:srgbClr val="002060"/>
                </a:solidFill>
              </a:rPr>
              <a:t>Dan zult u weten dat Ik </a:t>
            </a:r>
            <a:r>
              <a:rPr lang="nl-NL" sz="2600" dirty="0" smtClean="0">
                <a:solidFill>
                  <a:srgbClr val="002060"/>
                </a:solidFill>
              </a:rPr>
              <a:t>YAHWEH </a:t>
            </a:r>
            <a:r>
              <a:rPr lang="nl-NL" sz="2600" dirty="0">
                <a:solidFill>
                  <a:srgbClr val="002060"/>
                </a:solidFill>
              </a:rPr>
              <a:t>ben, als Ik uw graven open en als Ik u uit uw graven doe oprijzen, Mijn volk</a:t>
            </a:r>
            <a:r>
              <a:rPr lang="nl-NL" sz="2600" dirty="0" smtClean="0">
                <a:solidFill>
                  <a:srgbClr val="002060"/>
                </a:solidFill>
              </a:rPr>
              <a:t>.</a:t>
            </a:r>
            <a:endParaRPr lang="nl-NL" sz="2600" dirty="0">
              <a:solidFill>
                <a:srgbClr val="002060"/>
              </a:solidFill>
            </a:endParaRPr>
          </a:p>
        </p:txBody>
      </p:sp>
      <p:sp>
        <p:nvSpPr>
          <p:cNvPr id="3" name="Rechthoek 2"/>
          <p:cNvSpPr/>
          <p:nvPr/>
        </p:nvSpPr>
        <p:spPr>
          <a:xfrm>
            <a:off x="577754" y="3370702"/>
            <a:ext cx="11077434" cy="2092881"/>
          </a:xfrm>
          <a:prstGeom prst="rect">
            <a:avLst/>
          </a:prstGeom>
          <a:ln w="9525">
            <a:solidFill>
              <a:schemeClr val="tx1"/>
            </a:solidFill>
          </a:ln>
        </p:spPr>
        <p:txBody>
          <a:bodyPr wrap="square">
            <a:spAutoFit/>
          </a:bodyPr>
          <a:lstStyle/>
          <a:p>
            <a:r>
              <a:rPr lang="nl-NL" sz="2600" b="1" dirty="0" smtClean="0"/>
              <a:t>Hosea 6</a:t>
            </a:r>
          </a:p>
          <a:p>
            <a:r>
              <a:rPr lang="nl-NL" sz="2600" dirty="0" smtClean="0"/>
              <a:t>1 </a:t>
            </a:r>
            <a:r>
              <a:rPr lang="nl-NL" sz="2600" dirty="0"/>
              <a:t>Kom, laten wij terugkeren naar </a:t>
            </a:r>
            <a:r>
              <a:rPr lang="nl-NL" sz="2600" dirty="0" smtClean="0"/>
              <a:t>YAHWEH, want </a:t>
            </a:r>
            <a:r>
              <a:rPr lang="nl-NL" sz="2600" dirty="0"/>
              <a:t>Hij heeft verscheurd, maar Hij zal ons </a:t>
            </a:r>
            <a:r>
              <a:rPr lang="nl-NL" sz="2600" dirty="0" smtClean="0"/>
              <a:t>genezen; Hij </a:t>
            </a:r>
            <a:r>
              <a:rPr lang="nl-NL" sz="2600" dirty="0"/>
              <a:t>heeft geslagen, maar Hij zal ons verbinden.</a:t>
            </a:r>
          </a:p>
          <a:p>
            <a:r>
              <a:rPr lang="nl-NL" sz="2600" dirty="0"/>
              <a:t>2 Na twee dagen zal Hij ons levend </a:t>
            </a:r>
            <a:r>
              <a:rPr lang="nl-NL" sz="2600" dirty="0" smtClean="0"/>
              <a:t>maken, op </a:t>
            </a:r>
            <a:r>
              <a:rPr lang="nl-NL" sz="2600" dirty="0"/>
              <a:t>de derde dag zal Hij ons doen </a:t>
            </a:r>
            <a:r>
              <a:rPr lang="nl-NL" sz="2600" dirty="0" smtClean="0"/>
              <a:t>opstaan en </a:t>
            </a:r>
            <a:r>
              <a:rPr lang="nl-NL" sz="2600" dirty="0"/>
              <a:t>zullen wij voor Zijn aangezicht leven.</a:t>
            </a:r>
          </a:p>
        </p:txBody>
      </p:sp>
    </p:spTree>
    <p:extLst>
      <p:ext uri="{BB962C8B-B14F-4D97-AF65-F5344CB8AC3E}">
        <p14:creationId xmlns:p14="http://schemas.microsoft.com/office/powerpoint/2010/main" val="1778962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092881"/>
          </a:xfrm>
          <a:prstGeom prst="rect">
            <a:avLst/>
          </a:prstGeom>
        </p:spPr>
        <p:txBody>
          <a:bodyPr wrap="square">
            <a:spAutoFit/>
          </a:bodyPr>
          <a:lstStyle/>
          <a:p>
            <a:r>
              <a:rPr lang="nl-NL" sz="2600" b="1" dirty="0" smtClean="0">
                <a:solidFill>
                  <a:srgbClr val="002060"/>
                </a:solidFill>
              </a:rPr>
              <a:t>Ezechiël 37</a:t>
            </a:r>
          </a:p>
          <a:p>
            <a:endParaRPr lang="nl-NL" sz="2600" b="1" dirty="0">
              <a:solidFill>
                <a:srgbClr val="002060"/>
              </a:solidFill>
            </a:endParaRPr>
          </a:p>
          <a:p>
            <a:r>
              <a:rPr lang="nl-NL" sz="2600" dirty="0" smtClean="0">
                <a:solidFill>
                  <a:srgbClr val="002060"/>
                </a:solidFill>
              </a:rPr>
              <a:t>14 </a:t>
            </a:r>
            <a:r>
              <a:rPr lang="nl-NL" sz="2600" dirty="0">
                <a:solidFill>
                  <a:srgbClr val="002060"/>
                </a:solidFill>
              </a:rPr>
              <a:t>Ik zal Mijn Geest in u geven, u zult tot leven komen en Ik zal u in uw land zetten. Dan zult u weten dat Ík, </a:t>
            </a:r>
            <a:r>
              <a:rPr lang="nl-NL" sz="2600" dirty="0" smtClean="0">
                <a:solidFill>
                  <a:srgbClr val="002060"/>
                </a:solidFill>
              </a:rPr>
              <a:t>YAHWEH, </a:t>
            </a:r>
            <a:r>
              <a:rPr lang="nl-NL" sz="2600" dirty="0">
                <a:solidFill>
                  <a:srgbClr val="002060"/>
                </a:solidFill>
              </a:rPr>
              <a:t>dit gesproken en gedaan heb, spreekt </a:t>
            </a:r>
            <a:r>
              <a:rPr lang="nl-NL" sz="2600" dirty="0" smtClean="0">
                <a:solidFill>
                  <a:srgbClr val="002060"/>
                </a:solidFill>
              </a:rPr>
              <a:t>YAHWEH.</a:t>
            </a:r>
            <a:endParaRPr lang="nl-NL" sz="2600" dirty="0">
              <a:solidFill>
                <a:srgbClr val="002060"/>
              </a:solidFill>
            </a:endParaRPr>
          </a:p>
        </p:txBody>
      </p:sp>
      <p:sp>
        <p:nvSpPr>
          <p:cNvPr id="3" name="Rechthoek 2"/>
          <p:cNvSpPr/>
          <p:nvPr/>
        </p:nvSpPr>
        <p:spPr>
          <a:xfrm>
            <a:off x="645994" y="4088179"/>
            <a:ext cx="10668000" cy="1692771"/>
          </a:xfrm>
          <a:prstGeom prst="rect">
            <a:avLst/>
          </a:prstGeom>
          <a:ln w="9525">
            <a:solidFill>
              <a:schemeClr val="tx1"/>
            </a:solidFill>
          </a:ln>
        </p:spPr>
        <p:txBody>
          <a:bodyPr wrap="square">
            <a:spAutoFit/>
          </a:bodyPr>
          <a:lstStyle/>
          <a:p>
            <a:pPr algn="ctr"/>
            <a:r>
              <a:rPr lang="nl-NL" sz="2600" b="1" dirty="0" smtClean="0"/>
              <a:t>Ezechiël 39</a:t>
            </a:r>
          </a:p>
          <a:p>
            <a:pPr algn="ctr"/>
            <a:r>
              <a:rPr lang="nl-NL" sz="2600" dirty="0" smtClean="0"/>
              <a:t>28 </a:t>
            </a:r>
            <a:r>
              <a:rPr lang="nl-NL" sz="2600" dirty="0"/>
              <a:t>Dan zullen zij weten dat Ik, </a:t>
            </a:r>
            <a:r>
              <a:rPr lang="nl-NL" sz="2600" dirty="0" smtClean="0"/>
              <a:t>YAHWEH, </a:t>
            </a:r>
            <a:r>
              <a:rPr lang="nl-NL" sz="2600" dirty="0"/>
              <a:t>hun God ben, omdat Ik hen onder de heidenvolken in ballingschap voerde, maar hen ook weer verzamelde in hun land en niemand van hen daarginds nog liet achterblijven.</a:t>
            </a:r>
          </a:p>
        </p:txBody>
      </p:sp>
    </p:spTree>
    <p:extLst>
      <p:ext uri="{BB962C8B-B14F-4D97-AF65-F5344CB8AC3E}">
        <p14:creationId xmlns:p14="http://schemas.microsoft.com/office/powerpoint/2010/main" val="4187455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3293209"/>
          </a:xfrm>
          <a:prstGeom prst="rect">
            <a:avLst/>
          </a:prstGeom>
        </p:spPr>
        <p:txBody>
          <a:bodyPr wrap="square">
            <a:spAutoFit/>
          </a:bodyPr>
          <a:lstStyle/>
          <a:p>
            <a:r>
              <a:rPr lang="nl-NL" sz="2600" b="1" dirty="0" smtClean="0"/>
              <a:t>Deuteronomium 29</a:t>
            </a:r>
          </a:p>
          <a:p>
            <a:r>
              <a:rPr lang="nl-NL" sz="2600" dirty="0"/>
              <a:t>24 dan zullen alle volken zeggen: Waarom heeft </a:t>
            </a:r>
            <a:r>
              <a:rPr lang="nl-NL" sz="2600" dirty="0" smtClean="0"/>
              <a:t>YAHWEH </a:t>
            </a:r>
            <a:r>
              <a:rPr lang="nl-NL" sz="2600" dirty="0"/>
              <a:t>dit gedaan met dit land? Wat betekent deze grote ontbranding van Zijn toorn?</a:t>
            </a:r>
          </a:p>
          <a:p>
            <a:r>
              <a:rPr lang="nl-NL" sz="2600" dirty="0"/>
              <a:t>25 Dan zal men zeggen: Omdat zij het verbond van </a:t>
            </a:r>
            <a:r>
              <a:rPr lang="nl-NL" sz="2600" dirty="0" smtClean="0"/>
              <a:t>YAHWEH, </a:t>
            </a:r>
            <a:r>
              <a:rPr lang="nl-NL" sz="2600" dirty="0"/>
              <a:t>de God van hun vaderen, dat Hij met hen gesloten had toen Hij hen uit het land Egypte leidde, verlaten hebben.</a:t>
            </a:r>
          </a:p>
          <a:p>
            <a:r>
              <a:rPr lang="nl-NL" sz="2600" dirty="0"/>
              <a:t>26 Zij zijn andere goden gaan dienen en hebben zich daarvoor neergebogen, goden die zij niet kenden en die Hij hun niet toebedeeld had</a:t>
            </a:r>
            <a:r>
              <a:rPr lang="nl-NL" sz="2600" dirty="0" smtClean="0"/>
              <a:t>.</a:t>
            </a:r>
            <a:endParaRPr lang="nl-NL" sz="2600" dirty="0"/>
          </a:p>
        </p:txBody>
      </p:sp>
    </p:spTree>
    <p:extLst>
      <p:ext uri="{BB962C8B-B14F-4D97-AF65-F5344CB8AC3E}">
        <p14:creationId xmlns:p14="http://schemas.microsoft.com/office/powerpoint/2010/main" val="1648861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5693866"/>
          </a:xfrm>
          <a:prstGeom prst="rect">
            <a:avLst/>
          </a:prstGeom>
        </p:spPr>
        <p:txBody>
          <a:bodyPr wrap="square">
            <a:spAutoFit/>
          </a:bodyPr>
          <a:lstStyle/>
          <a:p>
            <a:r>
              <a:rPr lang="nl-NL" sz="2600" b="1" dirty="0" smtClean="0"/>
              <a:t>Ezechiël 37</a:t>
            </a:r>
          </a:p>
          <a:p>
            <a:endParaRPr lang="nl-NL" sz="2600" b="1" dirty="0"/>
          </a:p>
          <a:p>
            <a:r>
              <a:rPr lang="nl-NL" sz="2600" dirty="0"/>
              <a:t>6 Ik zal pezen op u leggen, vlees op u doen komen, een huid over u heen trekken, en geest in u geven, zodat u tot leven komt. Dan zult u weten dat Ik </a:t>
            </a:r>
            <a:r>
              <a:rPr lang="nl-NL" sz="2600" dirty="0" smtClean="0"/>
              <a:t>YAHWEH </a:t>
            </a:r>
            <a:r>
              <a:rPr lang="nl-NL" sz="2600" dirty="0"/>
              <a:t>ben.</a:t>
            </a:r>
          </a:p>
          <a:p>
            <a:r>
              <a:rPr lang="nl-NL" sz="2600" dirty="0"/>
              <a:t>7 Toen profeteerde ik zoals mij geboden was, en er ontstond een geluid zodra ik profeteerde, en zie, een gedruis! De beenderen kwamen bij elkaar, elk been bij het bijbehorende been.</a:t>
            </a:r>
          </a:p>
          <a:p>
            <a:r>
              <a:rPr lang="nl-NL" sz="2600" dirty="0"/>
              <a:t>8 En ik zag, en zie, er kwamen pezen op, er kwam vlees op en Hij trok er een huid overheen, maar er was geen geest in hen.</a:t>
            </a:r>
          </a:p>
          <a:p>
            <a:r>
              <a:rPr lang="nl-NL" sz="2600" dirty="0"/>
              <a:t>9 Hij zei tegen mij: Profeteer tegen de geest, profeteer, mensenkind! Zeg tegen de geest: Zo zegt </a:t>
            </a:r>
            <a:r>
              <a:rPr lang="nl-NL" sz="2600" dirty="0" smtClean="0"/>
              <a:t>mijn </a:t>
            </a:r>
            <a:r>
              <a:rPr lang="nl-NL" sz="2600" dirty="0"/>
              <a:t>Heer YAHWEH : Geest, kom uit de vier windstreken en blaas in deze </a:t>
            </a:r>
            <a:r>
              <a:rPr lang="nl-NL" sz="2600" dirty="0" err="1"/>
              <a:t>gedoden</a:t>
            </a:r>
            <a:r>
              <a:rPr lang="nl-NL" sz="2600" dirty="0"/>
              <a:t>, zodat zij tot leven komen.</a:t>
            </a:r>
          </a:p>
          <a:p>
            <a:r>
              <a:rPr lang="nl-NL" sz="2600" dirty="0"/>
              <a:t>10 Ik profeteerde zoals Hij mij geboden had. Toen kwam de geest in hen en zij kwamen tot leven. Zij gingen op hun voeten staan, een zeer, zeer groot leger</a:t>
            </a:r>
            <a:r>
              <a:rPr lang="nl-NL" sz="2600" dirty="0" smtClean="0"/>
              <a:t>.</a:t>
            </a:r>
            <a:endParaRPr lang="nl-NL" sz="2600" dirty="0"/>
          </a:p>
        </p:txBody>
      </p:sp>
    </p:spTree>
    <p:extLst>
      <p:ext uri="{BB962C8B-B14F-4D97-AF65-F5344CB8AC3E}">
        <p14:creationId xmlns:p14="http://schemas.microsoft.com/office/powerpoint/2010/main" val="707390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3693319"/>
          </a:xfrm>
          <a:prstGeom prst="rect">
            <a:avLst/>
          </a:prstGeom>
        </p:spPr>
        <p:txBody>
          <a:bodyPr wrap="square">
            <a:spAutoFit/>
          </a:bodyPr>
          <a:lstStyle/>
          <a:p>
            <a:r>
              <a:rPr lang="nl-NL" sz="2600" b="1" dirty="0" smtClean="0"/>
              <a:t>Deuteronomium 29</a:t>
            </a:r>
          </a:p>
          <a:p>
            <a:r>
              <a:rPr lang="nl-NL" sz="2600" dirty="0" smtClean="0"/>
              <a:t>27 </a:t>
            </a:r>
            <a:r>
              <a:rPr lang="nl-NL" sz="2600" dirty="0"/>
              <a:t>Daarom is de toorn van </a:t>
            </a:r>
            <a:r>
              <a:rPr lang="nl-NL" sz="2600" dirty="0" smtClean="0"/>
              <a:t>YAHWEH </a:t>
            </a:r>
            <a:r>
              <a:rPr lang="nl-NL" sz="2600" dirty="0"/>
              <a:t>ontbrand tegen dit land en brengt Hij daarover al deze vervloekingen die in dit boek beschreven zijn.</a:t>
            </a:r>
          </a:p>
          <a:p>
            <a:r>
              <a:rPr lang="nl-NL" sz="2600" dirty="0"/>
              <a:t>28 En </a:t>
            </a:r>
            <a:r>
              <a:rPr lang="nl-NL" sz="2600" dirty="0" smtClean="0"/>
              <a:t>YAHWEH </a:t>
            </a:r>
            <a:r>
              <a:rPr lang="nl-NL" sz="2600" dirty="0"/>
              <a:t>heeft hen uit hun land weggerukt, in toorn, in grimmigheid en in grote verbolgenheid, en Hij heeft hen weggeworpen in een ander land, zoals het op deze dag is.</a:t>
            </a:r>
          </a:p>
          <a:p>
            <a:r>
              <a:rPr lang="nl-NL" sz="2600" dirty="0">
                <a:solidFill>
                  <a:schemeClr val="bg1">
                    <a:lumMod val="65000"/>
                  </a:schemeClr>
                </a:solidFill>
              </a:rPr>
              <a:t>29 De verborgen dingen zijn voor </a:t>
            </a:r>
            <a:r>
              <a:rPr lang="nl-NL" sz="2600" dirty="0" smtClean="0">
                <a:solidFill>
                  <a:schemeClr val="bg1">
                    <a:lumMod val="65000"/>
                  </a:schemeClr>
                </a:solidFill>
              </a:rPr>
              <a:t>YAHWEH, </a:t>
            </a:r>
            <a:r>
              <a:rPr lang="nl-NL" sz="2600" dirty="0">
                <a:solidFill>
                  <a:schemeClr val="bg1">
                    <a:lumMod val="65000"/>
                  </a:schemeClr>
                </a:solidFill>
              </a:rPr>
              <a:t>onze God, maar de geopenbaarde dingen zijn voor ons en onze kinderen, tot </a:t>
            </a:r>
            <a:r>
              <a:rPr lang="nl-NL" sz="2600" dirty="0" smtClean="0">
                <a:solidFill>
                  <a:schemeClr val="bg1">
                    <a:lumMod val="65000"/>
                  </a:schemeClr>
                </a:solidFill>
              </a:rPr>
              <a:t>aan de </a:t>
            </a:r>
            <a:r>
              <a:rPr lang="nl-NL" sz="2600" dirty="0" err="1" smtClean="0">
                <a:solidFill>
                  <a:schemeClr val="bg1">
                    <a:lumMod val="65000"/>
                  </a:schemeClr>
                </a:solidFill>
              </a:rPr>
              <a:t>aeon</a:t>
            </a:r>
            <a:r>
              <a:rPr lang="nl-NL" sz="2600" dirty="0" smtClean="0">
                <a:solidFill>
                  <a:schemeClr val="bg1">
                    <a:lumMod val="65000"/>
                  </a:schemeClr>
                </a:solidFill>
              </a:rPr>
              <a:t>, </a:t>
            </a:r>
            <a:r>
              <a:rPr lang="nl-NL" sz="2600" dirty="0">
                <a:solidFill>
                  <a:schemeClr val="bg1">
                    <a:lumMod val="65000"/>
                  </a:schemeClr>
                </a:solidFill>
              </a:rPr>
              <a:t>om al de woorden van deze wet te doen.</a:t>
            </a:r>
          </a:p>
        </p:txBody>
      </p:sp>
    </p:spTree>
    <p:extLst>
      <p:ext uri="{BB962C8B-B14F-4D97-AF65-F5344CB8AC3E}">
        <p14:creationId xmlns:p14="http://schemas.microsoft.com/office/powerpoint/2010/main" val="4012880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2893100"/>
          </a:xfrm>
          <a:prstGeom prst="rect">
            <a:avLst/>
          </a:prstGeom>
        </p:spPr>
        <p:txBody>
          <a:bodyPr wrap="square">
            <a:spAutoFit/>
          </a:bodyPr>
          <a:lstStyle/>
          <a:p>
            <a:r>
              <a:rPr lang="nl-NL" sz="2600" b="1" dirty="0" smtClean="0"/>
              <a:t>Deuteronomium 30</a:t>
            </a:r>
          </a:p>
          <a:p>
            <a:r>
              <a:rPr lang="nl-NL" sz="2600" dirty="0"/>
              <a:t>1 Het zal gebeuren, wanneer al deze dingen, de zegen en de vervloeking die ik u voorgehouden heb, over u komen, dat u het weer ter harte zult nemen onder alle volken waarheen </a:t>
            </a:r>
            <a:r>
              <a:rPr lang="nl-NL" sz="2600" dirty="0" smtClean="0"/>
              <a:t>YAHWEH, </a:t>
            </a:r>
            <a:r>
              <a:rPr lang="nl-NL" sz="2600" dirty="0"/>
              <a:t>uw God, u verdreven heeft.</a:t>
            </a:r>
          </a:p>
          <a:p>
            <a:r>
              <a:rPr lang="nl-NL" sz="2600" dirty="0"/>
              <a:t>2 En u zult zich bekeren tot </a:t>
            </a:r>
            <a:r>
              <a:rPr lang="nl-NL" sz="2600" dirty="0" smtClean="0"/>
              <a:t>YAHWEH, </a:t>
            </a:r>
            <a:r>
              <a:rPr lang="nl-NL" sz="2600" dirty="0"/>
              <a:t>uw God, en Zijn stem gehoorzaam zijn, u en uw kinderen, met heel uw hart en met heel uw ziel, overeenkomstig alles wat ik u heden gebied</a:t>
            </a:r>
            <a:r>
              <a:rPr lang="nl-NL" sz="2600" dirty="0" smtClean="0"/>
              <a:t>.</a:t>
            </a:r>
            <a:endParaRPr lang="nl-NL" sz="2600" dirty="0"/>
          </a:p>
        </p:txBody>
      </p:sp>
    </p:spTree>
    <p:extLst>
      <p:ext uri="{BB962C8B-B14F-4D97-AF65-F5344CB8AC3E}">
        <p14:creationId xmlns:p14="http://schemas.microsoft.com/office/powerpoint/2010/main" val="929560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2492990"/>
          </a:xfrm>
          <a:prstGeom prst="rect">
            <a:avLst/>
          </a:prstGeom>
        </p:spPr>
        <p:txBody>
          <a:bodyPr wrap="square">
            <a:spAutoFit/>
          </a:bodyPr>
          <a:lstStyle/>
          <a:p>
            <a:r>
              <a:rPr lang="nl-NL" sz="2600" b="1" dirty="0" smtClean="0"/>
              <a:t>Deuteronomium 30</a:t>
            </a:r>
          </a:p>
          <a:p>
            <a:r>
              <a:rPr lang="nl-NL" sz="2600" dirty="0"/>
              <a:t>3 Dan zal </a:t>
            </a:r>
            <a:r>
              <a:rPr lang="nl-NL" sz="2600" dirty="0" smtClean="0"/>
              <a:t>YAHWEH, </a:t>
            </a:r>
            <a:r>
              <a:rPr lang="nl-NL" sz="2600" dirty="0"/>
              <a:t>uw God, een omkeer brengen in uw gevangenschap en Zich over u ontfermen. Hij zal </a:t>
            </a:r>
            <a:r>
              <a:rPr lang="nl-NL" sz="2600" u="sng" dirty="0" smtClean="0">
                <a:effectLst>
                  <a:outerShdw blurRad="38100" dist="38100" dir="2700000" algn="tl">
                    <a:srgbClr val="000000">
                      <a:alpha val="43137"/>
                    </a:srgbClr>
                  </a:outerShdw>
                </a:effectLst>
              </a:rPr>
              <a:t>terugkeren</a:t>
            </a:r>
            <a:r>
              <a:rPr lang="nl-NL" sz="2600" dirty="0" smtClean="0">
                <a:effectLst>
                  <a:outerShdw blurRad="38100" dist="38100" dir="2700000" algn="tl">
                    <a:srgbClr val="000000">
                      <a:alpha val="43137"/>
                    </a:srgbClr>
                  </a:outerShdw>
                </a:effectLst>
              </a:rPr>
              <a:t> </a:t>
            </a:r>
            <a:r>
              <a:rPr lang="nl-NL" sz="2600" dirty="0" smtClean="0"/>
              <a:t>en u </a:t>
            </a:r>
            <a:r>
              <a:rPr lang="nl-NL" sz="2600" dirty="0"/>
              <a:t>weer bijeenbrengen uit al de volken waarheen </a:t>
            </a:r>
            <a:r>
              <a:rPr lang="nl-NL" sz="2600" dirty="0" smtClean="0"/>
              <a:t>YAHWEH, </a:t>
            </a:r>
            <a:r>
              <a:rPr lang="nl-NL" sz="2600" dirty="0"/>
              <a:t>uw God, u verspreid had.</a:t>
            </a:r>
          </a:p>
          <a:p>
            <a:r>
              <a:rPr lang="nl-NL" sz="2600" dirty="0"/>
              <a:t>4 Al bevonden uw verdrevenen zich aan het einde van de hemel, toch zal </a:t>
            </a:r>
            <a:r>
              <a:rPr lang="nl-NL" sz="2600" dirty="0" smtClean="0"/>
              <a:t>YAHWEH, </a:t>
            </a:r>
            <a:r>
              <a:rPr lang="nl-NL" sz="2600" dirty="0"/>
              <a:t>uw God, u vandaar bijeenbrengen en u vandaar weghalen</a:t>
            </a:r>
            <a:r>
              <a:rPr lang="nl-NL" sz="2600" dirty="0" smtClean="0"/>
              <a:t>.</a:t>
            </a:r>
            <a:endParaRPr lang="nl-NL" sz="2600" dirty="0"/>
          </a:p>
        </p:txBody>
      </p:sp>
    </p:spTree>
    <p:extLst>
      <p:ext uri="{BB962C8B-B14F-4D97-AF65-F5344CB8AC3E}">
        <p14:creationId xmlns:p14="http://schemas.microsoft.com/office/powerpoint/2010/main" val="1804875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2893100"/>
          </a:xfrm>
          <a:prstGeom prst="rect">
            <a:avLst/>
          </a:prstGeom>
        </p:spPr>
        <p:txBody>
          <a:bodyPr wrap="square">
            <a:spAutoFit/>
          </a:bodyPr>
          <a:lstStyle/>
          <a:p>
            <a:r>
              <a:rPr lang="nl-NL" sz="2600" b="1" dirty="0" smtClean="0"/>
              <a:t>Deuteronomium 30</a:t>
            </a:r>
          </a:p>
          <a:p>
            <a:r>
              <a:rPr lang="nl-NL" sz="2600" dirty="0" smtClean="0"/>
              <a:t>5 </a:t>
            </a:r>
            <a:r>
              <a:rPr lang="nl-NL" sz="2600" dirty="0"/>
              <a:t>En </a:t>
            </a:r>
            <a:r>
              <a:rPr lang="nl-NL" sz="2600" dirty="0" smtClean="0"/>
              <a:t>YAHWEH, </a:t>
            </a:r>
            <a:r>
              <a:rPr lang="nl-NL" sz="2600" dirty="0"/>
              <a:t>uw God, zal u naar het land brengen dat uw vaderen in bezit hadden, en u zult het weer in bezit nemen; en Hij zal u goeddoen en u talrijker maken dan uw vaderen.</a:t>
            </a:r>
          </a:p>
          <a:p>
            <a:r>
              <a:rPr lang="nl-NL" sz="2600" dirty="0"/>
              <a:t>6 </a:t>
            </a:r>
            <a:r>
              <a:rPr lang="nl-NL" sz="2600" dirty="0" smtClean="0"/>
              <a:t>YAHWEH, </a:t>
            </a:r>
            <a:r>
              <a:rPr lang="nl-NL" sz="2600" dirty="0"/>
              <a:t>uw God, zal uw hart en het hart van uw nageslacht besnijden, om </a:t>
            </a:r>
            <a:r>
              <a:rPr lang="nl-NL" sz="2600" dirty="0" smtClean="0"/>
              <a:t>YAHWEH, </a:t>
            </a:r>
            <a:r>
              <a:rPr lang="nl-NL" sz="2600" dirty="0"/>
              <a:t>uw God, lief te hebben met heel uw hart en met heel uw ziel, zodat u leven zult.</a:t>
            </a:r>
          </a:p>
        </p:txBody>
      </p:sp>
    </p:spTree>
    <p:extLst>
      <p:ext uri="{BB962C8B-B14F-4D97-AF65-F5344CB8AC3E}">
        <p14:creationId xmlns:p14="http://schemas.microsoft.com/office/powerpoint/2010/main" val="179678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9180" y="-5417"/>
            <a:ext cx="10317709" cy="6924973"/>
          </a:xfrm>
          <a:prstGeom prst="rect">
            <a:avLst/>
          </a:prstGeom>
          <a:ln w="9525">
            <a:solidFill>
              <a:schemeClr val="tx1"/>
            </a:solidFill>
          </a:ln>
        </p:spPr>
        <p:txBody>
          <a:bodyPr wrap="square">
            <a:spAutoFit/>
          </a:bodyPr>
          <a:lstStyle/>
          <a:p>
            <a:pPr lvl="0"/>
            <a:r>
              <a:rPr lang="nl-NL" sz="2000" b="1" dirty="0">
                <a:solidFill>
                  <a:srgbClr val="FF0000"/>
                </a:solidFill>
              </a:rPr>
              <a:t>Deuteronomium 29</a:t>
            </a:r>
          </a:p>
          <a:p>
            <a:pPr lvl="0"/>
            <a:r>
              <a:rPr lang="nl-NL" sz="2000" dirty="0" smtClean="0">
                <a:solidFill>
                  <a:srgbClr val="FF0000"/>
                </a:solidFill>
              </a:rPr>
              <a:t>25 </a:t>
            </a:r>
            <a:r>
              <a:rPr lang="nl-NL" sz="2000" dirty="0">
                <a:solidFill>
                  <a:srgbClr val="FF0000"/>
                </a:solidFill>
              </a:rPr>
              <a:t>Dan zal men zeggen: Omdat zij het verbond van </a:t>
            </a:r>
            <a:r>
              <a:rPr lang="nl-NL" sz="2000" dirty="0" smtClean="0">
                <a:solidFill>
                  <a:srgbClr val="FF0000"/>
                </a:solidFill>
              </a:rPr>
              <a:t>YAHWEH, </a:t>
            </a:r>
            <a:r>
              <a:rPr lang="nl-NL" sz="2000" dirty="0">
                <a:solidFill>
                  <a:srgbClr val="FF0000"/>
                </a:solidFill>
              </a:rPr>
              <a:t>de God van hun vaderen, dat Hij met hen gesloten had toen Hij hen uit het land Egypte leidde, verlaten hebben.</a:t>
            </a:r>
          </a:p>
          <a:p>
            <a:pPr lvl="0"/>
            <a:r>
              <a:rPr lang="nl-NL" sz="2000" dirty="0">
                <a:solidFill>
                  <a:srgbClr val="FF0000"/>
                </a:solidFill>
              </a:rPr>
              <a:t>26 Zij zijn andere goden gaan dienen en hebben zich daarvoor neergebogen, goden die zij niet kenden en die Hij hun niet toebedeeld had</a:t>
            </a:r>
            <a:r>
              <a:rPr lang="nl-NL" sz="2000" dirty="0" smtClean="0">
                <a:solidFill>
                  <a:srgbClr val="FF0000"/>
                </a:solidFill>
              </a:rPr>
              <a:t>.</a:t>
            </a:r>
          </a:p>
          <a:p>
            <a:r>
              <a:rPr lang="nl-NL" sz="2000" dirty="0">
                <a:solidFill>
                  <a:srgbClr val="FF0000"/>
                </a:solidFill>
              </a:rPr>
              <a:t>27 Daarom is de toorn van </a:t>
            </a:r>
            <a:r>
              <a:rPr lang="nl-NL" sz="2000" dirty="0" smtClean="0">
                <a:solidFill>
                  <a:srgbClr val="FF0000"/>
                </a:solidFill>
              </a:rPr>
              <a:t>YAHWEH </a:t>
            </a:r>
            <a:r>
              <a:rPr lang="nl-NL" sz="2000" dirty="0">
                <a:solidFill>
                  <a:srgbClr val="FF0000"/>
                </a:solidFill>
              </a:rPr>
              <a:t>ontbrand tegen dit land en brengt Hij daarover al deze vervloekingen die in dit boek beschreven zijn.</a:t>
            </a:r>
          </a:p>
          <a:p>
            <a:r>
              <a:rPr lang="nl-NL" sz="2000" dirty="0">
                <a:solidFill>
                  <a:srgbClr val="FF0000"/>
                </a:solidFill>
              </a:rPr>
              <a:t>28 En </a:t>
            </a:r>
            <a:r>
              <a:rPr lang="nl-NL" sz="2000" dirty="0" smtClean="0">
                <a:solidFill>
                  <a:srgbClr val="FF0000"/>
                </a:solidFill>
              </a:rPr>
              <a:t>YAHWEH </a:t>
            </a:r>
            <a:r>
              <a:rPr lang="nl-NL" sz="2000" dirty="0">
                <a:solidFill>
                  <a:srgbClr val="FF0000"/>
                </a:solidFill>
              </a:rPr>
              <a:t>heeft hen uit hun land weggerukt, in toorn, in grimmigheid en in grote verbolgenheid, en Hij heeft hen weggeworpen in een ander land, zoals het op deze dag is</a:t>
            </a:r>
            <a:r>
              <a:rPr lang="nl-NL" sz="2000" dirty="0" smtClean="0"/>
              <a:t>.</a:t>
            </a:r>
          </a:p>
          <a:p>
            <a:endParaRPr lang="nl-NL" sz="400" dirty="0" smtClean="0"/>
          </a:p>
          <a:p>
            <a:r>
              <a:rPr lang="nl-NL" sz="200" b="1" dirty="0" smtClean="0">
                <a:solidFill>
                  <a:srgbClr val="00B0F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nl-NL" sz="200" b="1" dirty="0">
              <a:solidFill>
                <a:srgbClr val="00B0F0"/>
              </a:solidFill>
            </a:endParaRPr>
          </a:p>
          <a:p>
            <a:endParaRPr lang="nl-NL" sz="200" b="1" dirty="0" smtClean="0">
              <a:solidFill>
                <a:srgbClr val="00B0F0"/>
              </a:solidFill>
            </a:endParaRPr>
          </a:p>
          <a:p>
            <a:endParaRPr lang="nl-NL" sz="200" b="1" dirty="0">
              <a:solidFill>
                <a:srgbClr val="00B0F0"/>
              </a:solidFill>
            </a:endParaRPr>
          </a:p>
          <a:p>
            <a:endParaRPr lang="nl-NL" sz="200" b="1" dirty="0" smtClean="0">
              <a:solidFill>
                <a:srgbClr val="00B0F0"/>
              </a:solidFill>
            </a:endParaRPr>
          </a:p>
          <a:p>
            <a:endParaRPr lang="nl-NL" sz="200" b="1" dirty="0" smtClean="0">
              <a:solidFill>
                <a:srgbClr val="00B0F0"/>
              </a:solidFill>
            </a:endParaRPr>
          </a:p>
          <a:p>
            <a:endParaRPr lang="nl-NL" sz="200" b="1" dirty="0">
              <a:solidFill>
                <a:srgbClr val="00B0F0"/>
              </a:solidFill>
            </a:endParaRPr>
          </a:p>
          <a:p>
            <a:endParaRPr lang="nl-NL" sz="200" b="1" dirty="0" smtClean="0">
              <a:solidFill>
                <a:srgbClr val="00B0F0"/>
              </a:solidFill>
            </a:endParaRPr>
          </a:p>
          <a:p>
            <a:endParaRPr lang="nl-NL" sz="200" b="1" dirty="0">
              <a:solidFill>
                <a:srgbClr val="00B0F0"/>
              </a:solidFill>
            </a:endParaRPr>
          </a:p>
          <a:p>
            <a:endParaRPr lang="nl-NL" sz="200" b="1" dirty="0" smtClean="0">
              <a:solidFill>
                <a:srgbClr val="00B0F0"/>
              </a:solidFill>
            </a:endParaRPr>
          </a:p>
          <a:p>
            <a:endParaRPr lang="nl-NL" sz="200" b="1" dirty="0" smtClean="0">
              <a:solidFill>
                <a:srgbClr val="00B0F0"/>
              </a:solidFill>
            </a:endParaRPr>
          </a:p>
          <a:p>
            <a:r>
              <a:rPr lang="nl-NL" sz="2000" b="1" dirty="0">
                <a:solidFill>
                  <a:srgbClr val="00B0F0"/>
                </a:solidFill>
              </a:rPr>
              <a:t>29 De verborgen dingen zijn voor </a:t>
            </a:r>
            <a:r>
              <a:rPr lang="nl-NL" sz="2000" b="1" dirty="0" smtClean="0">
                <a:solidFill>
                  <a:srgbClr val="00B0F0"/>
                </a:solidFill>
              </a:rPr>
              <a:t>YAHWEH, </a:t>
            </a:r>
            <a:r>
              <a:rPr lang="nl-NL" sz="2000" b="1" dirty="0">
                <a:solidFill>
                  <a:srgbClr val="00B0F0"/>
                </a:solidFill>
              </a:rPr>
              <a:t>onze God, maar de geopenbaarde dingen zijn voor ons en onze kinderen, tot </a:t>
            </a:r>
            <a:r>
              <a:rPr lang="nl-NL" sz="2000" b="1" dirty="0" smtClean="0">
                <a:solidFill>
                  <a:srgbClr val="00B0F0"/>
                </a:solidFill>
              </a:rPr>
              <a:t>aan de </a:t>
            </a:r>
            <a:r>
              <a:rPr lang="nl-NL" sz="2000" b="1" dirty="0" err="1" smtClean="0">
                <a:solidFill>
                  <a:srgbClr val="00B0F0"/>
                </a:solidFill>
              </a:rPr>
              <a:t>aeon</a:t>
            </a:r>
            <a:r>
              <a:rPr lang="nl-NL" sz="2000" b="1" dirty="0" smtClean="0">
                <a:solidFill>
                  <a:srgbClr val="00B0F0"/>
                </a:solidFill>
              </a:rPr>
              <a:t>, </a:t>
            </a:r>
            <a:r>
              <a:rPr lang="nl-NL" sz="2000" b="1" dirty="0">
                <a:solidFill>
                  <a:srgbClr val="00B0F0"/>
                </a:solidFill>
              </a:rPr>
              <a:t>om al de woorden van deze wet te doen</a:t>
            </a:r>
            <a:r>
              <a:rPr lang="nl-NL" sz="2000" b="1" dirty="0" smtClean="0">
                <a:solidFill>
                  <a:srgbClr val="00B0F0"/>
                </a:solidFill>
              </a:rPr>
              <a:t>.</a:t>
            </a:r>
          </a:p>
          <a:p>
            <a:endParaRPr lang="nl-NL" sz="1600" b="1" dirty="0" smtClean="0">
              <a:solidFill>
                <a:srgbClr val="00B0F0"/>
              </a:solidFill>
            </a:endParaRPr>
          </a:p>
          <a:p>
            <a:r>
              <a:rPr lang="nl-NL" sz="200" b="1" dirty="0" smtClean="0">
                <a:solidFill>
                  <a:srgbClr val="00B0F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nl-NL" sz="200" b="1" dirty="0">
              <a:solidFill>
                <a:srgbClr val="00B0F0"/>
              </a:solidFill>
            </a:endParaRPr>
          </a:p>
          <a:p>
            <a:r>
              <a:rPr lang="nl-NL" sz="2000" b="1" dirty="0" smtClean="0">
                <a:solidFill>
                  <a:srgbClr val="00B050"/>
                </a:solidFill>
              </a:rPr>
              <a:t>Deuteronomium 30</a:t>
            </a:r>
          </a:p>
          <a:p>
            <a:r>
              <a:rPr lang="nl-NL" sz="2000" dirty="0">
                <a:solidFill>
                  <a:srgbClr val="00B050"/>
                </a:solidFill>
              </a:rPr>
              <a:t>1 Het zal gebeuren, wanneer al deze dingen, de zegen en de vervloeking die ik u voorgehouden heb, over u komen, dat u het weer ter harte zult nemen onder alle volken waarheen </a:t>
            </a:r>
            <a:r>
              <a:rPr lang="nl-NL" sz="2000" dirty="0" smtClean="0">
                <a:solidFill>
                  <a:srgbClr val="00B050"/>
                </a:solidFill>
              </a:rPr>
              <a:t>YAHWEH, </a:t>
            </a:r>
            <a:r>
              <a:rPr lang="nl-NL" sz="2000" dirty="0">
                <a:solidFill>
                  <a:srgbClr val="00B050"/>
                </a:solidFill>
              </a:rPr>
              <a:t>uw God, u verdreven heeft.</a:t>
            </a:r>
          </a:p>
          <a:p>
            <a:r>
              <a:rPr lang="nl-NL" sz="2000" dirty="0">
                <a:solidFill>
                  <a:srgbClr val="00B050"/>
                </a:solidFill>
              </a:rPr>
              <a:t>2 En u zult zich bekeren tot </a:t>
            </a:r>
            <a:r>
              <a:rPr lang="nl-NL" sz="2000" dirty="0" smtClean="0">
                <a:solidFill>
                  <a:srgbClr val="00B050"/>
                </a:solidFill>
              </a:rPr>
              <a:t>YAHWEH, </a:t>
            </a:r>
            <a:r>
              <a:rPr lang="nl-NL" sz="2000" dirty="0">
                <a:solidFill>
                  <a:srgbClr val="00B050"/>
                </a:solidFill>
              </a:rPr>
              <a:t>uw God, en Zijn stem gehoorzaam zijn, u en uw kinderen, met heel uw hart en met heel uw ziel, overeenkomstig alles wat ik u heden gebied.</a:t>
            </a:r>
          </a:p>
          <a:p>
            <a:r>
              <a:rPr lang="nl-NL" sz="2000" dirty="0">
                <a:solidFill>
                  <a:srgbClr val="00B050"/>
                </a:solidFill>
              </a:rPr>
              <a:t>3 Dan zal </a:t>
            </a:r>
            <a:r>
              <a:rPr lang="nl-NL" sz="2000" dirty="0" smtClean="0">
                <a:solidFill>
                  <a:srgbClr val="00B050"/>
                </a:solidFill>
              </a:rPr>
              <a:t>YAHWEH, </a:t>
            </a:r>
            <a:r>
              <a:rPr lang="nl-NL" sz="2000" dirty="0">
                <a:solidFill>
                  <a:srgbClr val="00B050"/>
                </a:solidFill>
              </a:rPr>
              <a:t>uw God, een omkeer brengen in uw gevangenschap en Zich over u ontfermen. Hij zal terugkeren en u weer bijeenbrengen uit al de volken waarheen </a:t>
            </a:r>
            <a:r>
              <a:rPr lang="nl-NL" sz="2000" dirty="0" smtClean="0">
                <a:solidFill>
                  <a:srgbClr val="00B050"/>
                </a:solidFill>
              </a:rPr>
              <a:t>YAHWEH, </a:t>
            </a:r>
            <a:r>
              <a:rPr lang="nl-NL" sz="2000" dirty="0">
                <a:solidFill>
                  <a:srgbClr val="00B050"/>
                </a:solidFill>
              </a:rPr>
              <a:t>uw God, u verspreid had</a:t>
            </a:r>
            <a:r>
              <a:rPr lang="nl-NL" sz="2000" dirty="0" smtClean="0">
                <a:solidFill>
                  <a:srgbClr val="00B050"/>
                </a:solidFill>
              </a:rPr>
              <a:t>.</a:t>
            </a:r>
            <a:endParaRPr lang="nl-NL" sz="2000" dirty="0">
              <a:solidFill>
                <a:srgbClr val="00B050"/>
              </a:solidFill>
            </a:endParaRPr>
          </a:p>
        </p:txBody>
      </p:sp>
      <p:sp>
        <p:nvSpPr>
          <p:cNvPr id="4" name="Tekstvak 3"/>
          <p:cNvSpPr txBox="1"/>
          <p:nvPr/>
        </p:nvSpPr>
        <p:spPr>
          <a:xfrm>
            <a:off x="10426886" y="750627"/>
            <a:ext cx="1765111" cy="1569660"/>
          </a:xfrm>
          <a:prstGeom prst="rect">
            <a:avLst/>
          </a:prstGeom>
          <a:noFill/>
          <a:ln w="19050">
            <a:noFill/>
          </a:ln>
        </p:spPr>
        <p:txBody>
          <a:bodyPr wrap="square" rtlCol="0">
            <a:spAutoFit/>
          </a:bodyPr>
          <a:lstStyle/>
          <a:p>
            <a:r>
              <a:rPr lang="nl-NL" sz="2400" b="1" dirty="0" smtClean="0">
                <a:solidFill>
                  <a:srgbClr val="FF0000"/>
                </a:solidFill>
              </a:rPr>
              <a:t>Israëls</a:t>
            </a:r>
            <a:endParaRPr lang="nl-NL" sz="1400" b="1" dirty="0" smtClean="0">
              <a:solidFill>
                <a:srgbClr val="FF0000"/>
              </a:solidFill>
            </a:endParaRPr>
          </a:p>
          <a:p>
            <a:r>
              <a:rPr lang="nl-NL" sz="2400" b="1" dirty="0">
                <a:solidFill>
                  <a:srgbClr val="FF0000"/>
                </a:solidFill>
              </a:rPr>
              <a:t>o</a:t>
            </a:r>
            <a:r>
              <a:rPr lang="nl-NL" sz="2400" b="1" dirty="0" smtClean="0">
                <a:solidFill>
                  <a:srgbClr val="FF0000"/>
                </a:solidFill>
              </a:rPr>
              <a:t>ngeloof</a:t>
            </a:r>
          </a:p>
          <a:p>
            <a:r>
              <a:rPr lang="nl-NL" sz="1400" b="1" dirty="0" smtClean="0">
                <a:solidFill>
                  <a:srgbClr val="FF0000"/>
                </a:solidFill>
              </a:rPr>
              <a:t> </a:t>
            </a:r>
            <a:r>
              <a:rPr lang="nl-NL" sz="2400" b="1" dirty="0" smtClean="0">
                <a:solidFill>
                  <a:srgbClr val="FF0000"/>
                </a:solidFill>
              </a:rPr>
              <a:t>en </a:t>
            </a:r>
          </a:p>
          <a:p>
            <a:r>
              <a:rPr lang="nl-NL" sz="2400" b="1" dirty="0" smtClean="0">
                <a:solidFill>
                  <a:srgbClr val="FF0000"/>
                </a:solidFill>
              </a:rPr>
              <a:t>verstrooiing</a:t>
            </a:r>
            <a:endParaRPr lang="nl-NL" sz="2400" b="1" dirty="0">
              <a:solidFill>
                <a:srgbClr val="FF0000"/>
              </a:solidFill>
            </a:endParaRPr>
          </a:p>
        </p:txBody>
      </p:sp>
      <p:sp>
        <p:nvSpPr>
          <p:cNvPr id="5" name="Tekstvak 4"/>
          <p:cNvSpPr txBox="1"/>
          <p:nvPr/>
        </p:nvSpPr>
        <p:spPr>
          <a:xfrm>
            <a:off x="10426889" y="2840810"/>
            <a:ext cx="1765111" cy="1200329"/>
          </a:xfrm>
          <a:prstGeom prst="rect">
            <a:avLst/>
          </a:prstGeom>
          <a:noFill/>
          <a:ln w="6350">
            <a:solidFill>
              <a:srgbClr val="00B0F0"/>
            </a:solidFill>
          </a:ln>
        </p:spPr>
        <p:txBody>
          <a:bodyPr wrap="square" rtlCol="0">
            <a:spAutoFit/>
          </a:bodyPr>
          <a:lstStyle/>
          <a:p>
            <a:r>
              <a:rPr lang="nl-NL" sz="2400" b="1" dirty="0">
                <a:solidFill>
                  <a:srgbClr val="00B0F0"/>
                </a:solidFill>
              </a:rPr>
              <a:t>d</a:t>
            </a:r>
            <a:r>
              <a:rPr lang="nl-NL" sz="2400" b="1" dirty="0" smtClean="0">
                <a:solidFill>
                  <a:srgbClr val="00B0F0"/>
                </a:solidFill>
              </a:rPr>
              <a:t>e </a:t>
            </a:r>
            <a:r>
              <a:rPr lang="nl-NL" sz="2400" b="1" dirty="0" err="1" smtClean="0">
                <a:solidFill>
                  <a:srgbClr val="00B0F0"/>
                </a:solidFill>
              </a:rPr>
              <a:t>verborgen-heid</a:t>
            </a:r>
            <a:r>
              <a:rPr lang="nl-NL" sz="2400" b="1" dirty="0" smtClean="0">
                <a:solidFill>
                  <a:srgbClr val="FF0000"/>
                </a:solidFill>
              </a:rPr>
              <a:t> </a:t>
            </a:r>
            <a:endParaRPr lang="nl-NL" sz="1400" b="1" dirty="0" smtClean="0">
              <a:solidFill>
                <a:srgbClr val="FF0000"/>
              </a:solidFill>
            </a:endParaRPr>
          </a:p>
        </p:txBody>
      </p:sp>
      <p:sp>
        <p:nvSpPr>
          <p:cNvPr id="6" name="Tekstvak 5"/>
          <p:cNvSpPr txBox="1"/>
          <p:nvPr/>
        </p:nvSpPr>
        <p:spPr>
          <a:xfrm>
            <a:off x="10426887" y="4697105"/>
            <a:ext cx="1765111" cy="1569660"/>
          </a:xfrm>
          <a:prstGeom prst="rect">
            <a:avLst/>
          </a:prstGeom>
          <a:noFill/>
          <a:ln w="19050">
            <a:noFill/>
          </a:ln>
        </p:spPr>
        <p:txBody>
          <a:bodyPr wrap="square" rtlCol="0">
            <a:spAutoFit/>
          </a:bodyPr>
          <a:lstStyle/>
          <a:p>
            <a:r>
              <a:rPr lang="nl-NL" sz="2400" b="1" dirty="0" smtClean="0">
                <a:solidFill>
                  <a:srgbClr val="00B050"/>
                </a:solidFill>
              </a:rPr>
              <a:t>Israëls </a:t>
            </a:r>
            <a:endParaRPr lang="nl-NL" sz="1400" b="1" dirty="0" smtClean="0">
              <a:solidFill>
                <a:srgbClr val="00B050"/>
              </a:solidFill>
            </a:endParaRPr>
          </a:p>
          <a:p>
            <a:r>
              <a:rPr lang="nl-NL" sz="2400" b="1" dirty="0">
                <a:solidFill>
                  <a:srgbClr val="00B050"/>
                </a:solidFill>
              </a:rPr>
              <a:t>g</a:t>
            </a:r>
            <a:r>
              <a:rPr lang="nl-NL" sz="2400" b="1" dirty="0" smtClean="0">
                <a:solidFill>
                  <a:srgbClr val="00B050"/>
                </a:solidFill>
              </a:rPr>
              <a:t>eloof </a:t>
            </a:r>
            <a:r>
              <a:rPr lang="nl-NL" sz="1400" b="1" dirty="0" smtClean="0">
                <a:solidFill>
                  <a:srgbClr val="00B050"/>
                </a:solidFill>
              </a:rPr>
              <a:t> </a:t>
            </a:r>
          </a:p>
          <a:p>
            <a:r>
              <a:rPr lang="nl-NL" sz="2400" b="1" dirty="0" smtClean="0">
                <a:solidFill>
                  <a:srgbClr val="00B050"/>
                </a:solidFill>
              </a:rPr>
              <a:t>en bijeen-</a:t>
            </a:r>
          </a:p>
          <a:p>
            <a:r>
              <a:rPr lang="nl-NL" sz="2400" b="1" dirty="0" smtClean="0">
                <a:solidFill>
                  <a:srgbClr val="00B050"/>
                </a:solidFill>
              </a:rPr>
              <a:t>verzameling</a:t>
            </a:r>
            <a:endParaRPr lang="nl-NL" sz="2400" b="1" dirty="0">
              <a:solidFill>
                <a:srgbClr val="00B050"/>
              </a:solidFill>
            </a:endParaRPr>
          </a:p>
        </p:txBody>
      </p:sp>
    </p:spTree>
    <p:extLst>
      <p:ext uri="{BB962C8B-B14F-4D97-AF65-F5344CB8AC3E}">
        <p14:creationId xmlns:p14="http://schemas.microsoft.com/office/powerpoint/2010/main" val="1453109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3293209"/>
          </a:xfrm>
          <a:prstGeom prst="rect">
            <a:avLst/>
          </a:prstGeom>
        </p:spPr>
        <p:txBody>
          <a:bodyPr wrap="square">
            <a:spAutoFit/>
          </a:bodyPr>
          <a:lstStyle/>
          <a:p>
            <a:r>
              <a:rPr lang="nl-NL" sz="2600" b="1" dirty="0" smtClean="0"/>
              <a:t>Ezechiël 20</a:t>
            </a:r>
          </a:p>
          <a:p>
            <a:r>
              <a:rPr lang="nl-NL" sz="2600" dirty="0"/>
              <a:t>10 Ik leidde hen uit het land Egypte en bracht hen in de woestijn</a:t>
            </a:r>
            <a:r>
              <a:rPr lang="nl-NL" sz="2600" dirty="0" smtClean="0"/>
              <a:t>.</a:t>
            </a:r>
          </a:p>
          <a:p>
            <a:r>
              <a:rPr lang="nl-NL" sz="2600" dirty="0"/>
              <a:t>11 Ik gaf hun Mijn verordeningen en maakte hun Mijn bepalingen bekend: de mens die ze doet, zal erdoor leven.</a:t>
            </a:r>
          </a:p>
          <a:p>
            <a:r>
              <a:rPr lang="nl-NL" sz="2600" dirty="0" smtClean="0"/>
              <a:t>(…)</a:t>
            </a:r>
            <a:endParaRPr lang="nl-NL" sz="2600" dirty="0"/>
          </a:p>
          <a:p>
            <a:r>
              <a:rPr lang="nl-NL" sz="2600" dirty="0"/>
              <a:t>13 Maar in de woestijn werd het huis van Israël Mij ongehoorzaam. Zij gingen niet in Mijn verordeningen en verwierpen Mijn </a:t>
            </a:r>
            <a:r>
              <a:rPr lang="nl-NL" sz="2600" dirty="0" smtClean="0"/>
              <a:t>bepalingen.</a:t>
            </a:r>
          </a:p>
          <a:p>
            <a:r>
              <a:rPr lang="nl-NL" sz="2600" dirty="0" smtClean="0"/>
              <a:t>(…)</a:t>
            </a:r>
            <a:endParaRPr lang="nl-NL" sz="2600" dirty="0"/>
          </a:p>
        </p:txBody>
      </p:sp>
    </p:spTree>
    <p:extLst>
      <p:ext uri="{BB962C8B-B14F-4D97-AF65-F5344CB8AC3E}">
        <p14:creationId xmlns:p14="http://schemas.microsoft.com/office/powerpoint/2010/main" val="8120763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2893100"/>
          </a:xfrm>
          <a:prstGeom prst="rect">
            <a:avLst/>
          </a:prstGeom>
        </p:spPr>
        <p:txBody>
          <a:bodyPr wrap="square">
            <a:spAutoFit/>
          </a:bodyPr>
          <a:lstStyle/>
          <a:p>
            <a:r>
              <a:rPr lang="nl-NL" sz="2600" b="1" dirty="0" smtClean="0"/>
              <a:t>Ezechiël 20</a:t>
            </a:r>
          </a:p>
          <a:p>
            <a:r>
              <a:rPr lang="nl-NL" sz="2600" dirty="0"/>
              <a:t>34 Ik zal u uit de volken leiden en u bijeenbrengen uit de landen waaronder u verspreid bent, met sterke hand, met uitgestrekte arm en met uitgestorte grimmigheid.</a:t>
            </a:r>
          </a:p>
          <a:p>
            <a:r>
              <a:rPr lang="nl-NL" sz="2600" dirty="0"/>
              <a:t>35 Vervolgens zal Ik u brengen in de woestijn van </a:t>
            </a:r>
            <a:endParaRPr lang="nl-NL" sz="2600" dirty="0" smtClean="0"/>
          </a:p>
          <a:p>
            <a:r>
              <a:rPr lang="nl-NL" sz="2600" dirty="0" smtClean="0"/>
              <a:t>de </a:t>
            </a:r>
            <a:r>
              <a:rPr lang="nl-NL" sz="2600" dirty="0"/>
              <a:t>volken en daar van aangezicht tot </a:t>
            </a:r>
            <a:r>
              <a:rPr lang="nl-NL" sz="2600" dirty="0" smtClean="0"/>
              <a:t>aangezicht </a:t>
            </a:r>
          </a:p>
          <a:p>
            <a:r>
              <a:rPr lang="nl-NL" sz="2600" dirty="0" smtClean="0"/>
              <a:t>een </a:t>
            </a:r>
            <a:r>
              <a:rPr lang="nl-NL" sz="2600" dirty="0"/>
              <a:t>rechtszaak met u voeren</a:t>
            </a:r>
            <a:r>
              <a:rPr lang="nl-NL" sz="2600" dirty="0" smtClean="0"/>
              <a:t>.</a:t>
            </a:r>
            <a:endParaRPr lang="nl-NL"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304" y="1895100"/>
            <a:ext cx="3753134" cy="485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279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54925" y="622155"/>
            <a:ext cx="11200263" cy="3293209"/>
          </a:xfrm>
          <a:prstGeom prst="rect">
            <a:avLst/>
          </a:prstGeom>
        </p:spPr>
        <p:txBody>
          <a:bodyPr wrap="square">
            <a:spAutoFit/>
          </a:bodyPr>
          <a:lstStyle/>
          <a:p>
            <a:r>
              <a:rPr lang="nl-NL" sz="2600" b="1" dirty="0" smtClean="0"/>
              <a:t>Ezechiël 20</a:t>
            </a:r>
          </a:p>
          <a:p>
            <a:r>
              <a:rPr lang="nl-NL" sz="2600" dirty="0"/>
              <a:t>36 Zoals Ik met uw vaderen in de woestijn van het land Egypte een rechtszaak gevoerd heb, zo zal Ik een rechtszaak met u voeren, spreekt </a:t>
            </a:r>
            <a:r>
              <a:rPr lang="nl-NL" sz="2600" dirty="0" smtClean="0"/>
              <a:t>mijn Heer YAHWEH.</a:t>
            </a:r>
            <a:endParaRPr lang="nl-NL" sz="2600" dirty="0"/>
          </a:p>
          <a:p>
            <a:r>
              <a:rPr lang="nl-NL" sz="2600" dirty="0"/>
              <a:t>37 Ik zal u onder de herdersstok doen doorgaan en u brengen in de band van het verbond.</a:t>
            </a:r>
          </a:p>
          <a:p>
            <a:r>
              <a:rPr lang="nl-NL" sz="2600" dirty="0"/>
              <a:t>38 Ik zal van u uitzuiveren wie in opstand komen en wie tegen Mij overtreden. Ik zal hen leiden uit het land waar zij vreemdeling zijn, maar zij zullen op het grondgebied van Israël niet komen. Dan zult u weten dat Ik </a:t>
            </a:r>
            <a:r>
              <a:rPr lang="nl-NL" sz="2600" dirty="0" smtClean="0"/>
              <a:t>YAHWEH </a:t>
            </a:r>
            <a:r>
              <a:rPr lang="nl-NL" sz="2600" dirty="0"/>
              <a:t>ben.</a:t>
            </a:r>
          </a:p>
        </p:txBody>
      </p:sp>
    </p:spTree>
    <p:extLst>
      <p:ext uri="{BB962C8B-B14F-4D97-AF65-F5344CB8AC3E}">
        <p14:creationId xmlns:p14="http://schemas.microsoft.com/office/powerpoint/2010/main" val="310143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5293757"/>
          </a:xfrm>
          <a:prstGeom prst="rect">
            <a:avLst/>
          </a:prstGeom>
        </p:spPr>
        <p:txBody>
          <a:bodyPr wrap="square">
            <a:spAutoFit/>
          </a:bodyPr>
          <a:lstStyle/>
          <a:p>
            <a:r>
              <a:rPr lang="nl-NL" sz="2600" b="1" dirty="0" smtClean="0"/>
              <a:t>Ezechiël 37</a:t>
            </a:r>
          </a:p>
          <a:p>
            <a:endParaRPr lang="nl-NL" sz="2600" b="1" dirty="0"/>
          </a:p>
          <a:p>
            <a:r>
              <a:rPr lang="nl-NL" sz="2600" dirty="0"/>
              <a:t>11 Toen zei Hij tegen mij: Mensenkind, deze beenderen zijn heel het huis van Israël. Zie, ze zeggen: Onze beenderen zijn verdord en onze hoop is vergaan, wij zijn afgesneden!</a:t>
            </a:r>
          </a:p>
          <a:p>
            <a:r>
              <a:rPr lang="nl-NL" sz="2600" dirty="0"/>
              <a:t>12 Profeteer daarom, en zeg tegen hen: Zo zegt </a:t>
            </a:r>
            <a:r>
              <a:rPr lang="nl-NL" sz="2600" dirty="0" smtClean="0"/>
              <a:t>mijn </a:t>
            </a:r>
            <a:r>
              <a:rPr lang="nl-NL" sz="2600" dirty="0"/>
              <a:t>Heer YAHWEH : Zie, Ik zal uw graven openen en Ik zal u uit uw graven doen oprijzen, Mijn volk, en Ik zal u brengen in het land van Israël.</a:t>
            </a:r>
          </a:p>
          <a:p>
            <a:r>
              <a:rPr lang="nl-NL" sz="2600" dirty="0"/>
              <a:t>13 Dan zult u weten dat Ik </a:t>
            </a:r>
            <a:r>
              <a:rPr lang="nl-NL" sz="2600" dirty="0" smtClean="0"/>
              <a:t>YAHWEH </a:t>
            </a:r>
            <a:r>
              <a:rPr lang="nl-NL" sz="2600" dirty="0"/>
              <a:t>ben, als Ik uw graven open en als Ik u uit uw graven doe oprijzen, Mijn volk.</a:t>
            </a:r>
          </a:p>
          <a:p>
            <a:r>
              <a:rPr lang="nl-NL" sz="2600" dirty="0"/>
              <a:t>14 Ik zal Mijn Geest in u geven, u zult tot leven komen en Ik zal u in uw land zetten. Dan zult u weten dat Ík, </a:t>
            </a:r>
            <a:r>
              <a:rPr lang="nl-NL" sz="2600" dirty="0" smtClean="0"/>
              <a:t>YAHWEH, </a:t>
            </a:r>
            <a:r>
              <a:rPr lang="nl-NL" sz="2600" dirty="0"/>
              <a:t>dit gesproken en gedaan heb, spreekt </a:t>
            </a:r>
            <a:r>
              <a:rPr lang="nl-NL" sz="2600" dirty="0" smtClean="0"/>
              <a:t>YAHWEH.</a:t>
            </a:r>
            <a:endParaRPr lang="nl-NL" sz="2600" dirty="0"/>
          </a:p>
        </p:txBody>
      </p:sp>
    </p:spTree>
    <p:extLst>
      <p:ext uri="{BB962C8B-B14F-4D97-AF65-F5344CB8AC3E}">
        <p14:creationId xmlns:p14="http://schemas.microsoft.com/office/powerpoint/2010/main" val="338238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3970318"/>
          </a:xfrm>
          <a:prstGeom prst="rect">
            <a:avLst/>
          </a:prstGeom>
        </p:spPr>
        <p:txBody>
          <a:bodyPr wrap="square">
            <a:spAutoFit/>
          </a:bodyPr>
          <a:lstStyle/>
          <a:p>
            <a:r>
              <a:rPr lang="nl-NL" sz="2600" b="1" dirty="0" smtClean="0">
                <a:solidFill>
                  <a:srgbClr val="002060"/>
                </a:solidFill>
              </a:rPr>
              <a:t>Ezechiël 36</a:t>
            </a:r>
          </a:p>
          <a:p>
            <a:r>
              <a:rPr lang="nl-NL" sz="2600" b="1" dirty="0">
                <a:solidFill>
                  <a:srgbClr val="002060"/>
                </a:solidFill>
              </a:rPr>
              <a:t>Het herstel van </a:t>
            </a:r>
            <a:r>
              <a:rPr lang="nl-NL" sz="2600" b="1" dirty="0" smtClean="0">
                <a:solidFill>
                  <a:srgbClr val="002060"/>
                </a:solidFill>
              </a:rPr>
              <a:t>Israël</a:t>
            </a:r>
          </a:p>
          <a:p>
            <a:endParaRPr lang="nl-NL" sz="2600" b="1" dirty="0" smtClean="0">
              <a:solidFill>
                <a:srgbClr val="002060"/>
              </a:solidFill>
            </a:endParaRPr>
          </a:p>
          <a:p>
            <a:r>
              <a:rPr lang="nl-NL" sz="2600" dirty="0">
                <a:solidFill>
                  <a:srgbClr val="002060"/>
                </a:solidFill>
              </a:rPr>
              <a:t>10 Ik zal de mensen op u talrijk maken, heel het huis van Israël, in zijn geheel. De steden zullen bewoond en de puinhopen zullen herbouwd </a:t>
            </a:r>
            <a:r>
              <a:rPr lang="nl-NL" sz="2600" dirty="0" smtClean="0">
                <a:solidFill>
                  <a:srgbClr val="002060"/>
                </a:solidFill>
              </a:rPr>
              <a:t>worden.</a:t>
            </a:r>
          </a:p>
          <a:p>
            <a:r>
              <a:rPr lang="nl-NL" sz="2600" dirty="0" smtClean="0">
                <a:solidFill>
                  <a:srgbClr val="002060"/>
                </a:solidFill>
              </a:rPr>
              <a:t>(…)</a:t>
            </a:r>
          </a:p>
          <a:p>
            <a:r>
              <a:rPr lang="nl-NL" sz="2600" dirty="0" smtClean="0">
                <a:solidFill>
                  <a:srgbClr val="002060"/>
                </a:solidFill>
              </a:rPr>
              <a:t>17 </a:t>
            </a:r>
            <a:r>
              <a:rPr lang="nl-NL" sz="2600" dirty="0">
                <a:solidFill>
                  <a:srgbClr val="002060"/>
                </a:solidFill>
              </a:rPr>
              <a:t>Mensenkind, toen het huis van Israël in hun land woonde, toen verontreinigden zij dat met hun weg en met hun daden. Hun weg was voor Mijn aangezicht als de onreinheid van een afgezonderde vrouw.</a:t>
            </a:r>
          </a:p>
          <a:p>
            <a:endParaRPr lang="nl-NL" dirty="0">
              <a:solidFill>
                <a:srgbClr val="002060"/>
              </a:solidFill>
            </a:endParaRPr>
          </a:p>
        </p:txBody>
      </p:sp>
      <p:sp>
        <p:nvSpPr>
          <p:cNvPr id="3" name="Ovaal 2"/>
          <p:cNvSpPr/>
          <p:nvPr/>
        </p:nvSpPr>
        <p:spPr>
          <a:xfrm>
            <a:off x="106878" y="83127"/>
            <a:ext cx="3396343" cy="1246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5669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4370427"/>
          </a:xfrm>
          <a:prstGeom prst="rect">
            <a:avLst/>
          </a:prstGeom>
        </p:spPr>
        <p:txBody>
          <a:bodyPr wrap="square">
            <a:spAutoFit/>
          </a:bodyPr>
          <a:lstStyle/>
          <a:p>
            <a:r>
              <a:rPr lang="nl-NL" sz="2600" b="1" dirty="0" smtClean="0">
                <a:solidFill>
                  <a:srgbClr val="002060"/>
                </a:solidFill>
              </a:rPr>
              <a:t>Ezechiël 36</a:t>
            </a:r>
          </a:p>
          <a:p>
            <a:r>
              <a:rPr lang="nl-NL" sz="2600" b="1" dirty="0">
                <a:solidFill>
                  <a:srgbClr val="002060"/>
                </a:solidFill>
              </a:rPr>
              <a:t>Het herstel van </a:t>
            </a:r>
            <a:r>
              <a:rPr lang="nl-NL" sz="2600" b="1" dirty="0" smtClean="0">
                <a:solidFill>
                  <a:srgbClr val="002060"/>
                </a:solidFill>
              </a:rPr>
              <a:t>Israël</a:t>
            </a:r>
          </a:p>
          <a:p>
            <a:endParaRPr lang="nl-NL" sz="2600" b="1" dirty="0" smtClean="0">
              <a:solidFill>
                <a:srgbClr val="002060"/>
              </a:solidFill>
            </a:endParaRPr>
          </a:p>
          <a:p>
            <a:r>
              <a:rPr lang="nl-NL" sz="2600" dirty="0" smtClean="0">
                <a:solidFill>
                  <a:srgbClr val="002060"/>
                </a:solidFill>
              </a:rPr>
              <a:t>18 </a:t>
            </a:r>
            <a:r>
              <a:rPr lang="nl-NL" sz="2600" dirty="0">
                <a:solidFill>
                  <a:srgbClr val="002060"/>
                </a:solidFill>
              </a:rPr>
              <a:t>Toen stortte Ik Mijn grimmigheid over hen uit omwille van het bloed dat zij in het land vergoten hadden, en vanwege hun stinkgoden waarmee zij het verontreinigd hadden.</a:t>
            </a:r>
          </a:p>
          <a:p>
            <a:r>
              <a:rPr lang="nl-NL" sz="2600" dirty="0">
                <a:solidFill>
                  <a:srgbClr val="002060"/>
                </a:solidFill>
              </a:rPr>
              <a:t>19 Ik verstrooide hen onder de heidenvolken en zij werden verspreid over de landen. Ik heb hen geoordeeld overeenkomstig hun weg en overeenkomstig hun daden</a:t>
            </a:r>
            <a:r>
              <a:rPr lang="nl-NL" sz="2600" dirty="0" smtClean="0">
                <a:solidFill>
                  <a:srgbClr val="002060"/>
                </a:solidFill>
              </a:rPr>
              <a:t>.</a:t>
            </a:r>
          </a:p>
          <a:p>
            <a:r>
              <a:rPr lang="nl-NL" sz="2600" dirty="0" smtClean="0">
                <a:solidFill>
                  <a:srgbClr val="002060"/>
                </a:solidFill>
              </a:rPr>
              <a:t>(…)</a:t>
            </a:r>
          </a:p>
          <a:p>
            <a:endParaRPr lang="nl-NL" dirty="0">
              <a:solidFill>
                <a:srgbClr val="002060"/>
              </a:solidFill>
            </a:endParaRPr>
          </a:p>
        </p:txBody>
      </p:sp>
    </p:spTree>
    <p:extLst>
      <p:ext uri="{BB962C8B-B14F-4D97-AF65-F5344CB8AC3E}">
        <p14:creationId xmlns:p14="http://schemas.microsoft.com/office/powerpoint/2010/main" val="927972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492990"/>
          </a:xfrm>
          <a:prstGeom prst="rect">
            <a:avLst/>
          </a:prstGeom>
        </p:spPr>
        <p:txBody>
          <a:bodyPr wrap="square">
            <a:spAutoFit/>
          </a:bodyPr>
          <a:lstStyle/>
          <a:p>
            <a:r>
              <a:rPr lang="nl-NL" sz="2600" b="1" dirty="0" smtClean="0">
                <a:solidFill>
                  <a:srgbClr val="002060"/>
                </a:solidFill>
              </a:rPr>
              <a:t>Ezechiël 36</a:t>
            </a:r>
          </a:p>
          <a:p>
            <a:endParaRPr lang="nl-NL" sz="2600" b="1" dirty="0" smtClean="0">
              <a:solidFill>
                <a:srgbClr val="002060"/>
              </a:solidFill>
            </a:endParaRPr>
          </a:p>
          <a:p>
            <a:r>
              <a:rPr lang="nl-NL" sz="2600" dirty="0">
                <a:solidFill>
                  <a:srgbClr val="002060"/>
                </a:solidFill>
              </a:rPr>
              <a:t>24 Ik zal u uit de heidenvolken halen en u uit alle landen bijeenbrengen. Dan zal Ik u naar uw land brengen.</a:t>
            </a:r>
          </a:p>
          <a:p>
            <a:r>
              <a:rPr lang="nl-NL" sz="2600" dirty="0">
                <a:solidFill>
                  <a:srgbClr val="002060"/>
                </a:solidFill>
              </a:rPr>
              <a:t>25 Ik zal rein water op u sprenkelen en u zult rein worden. Van al uw onreinheden en van al uw stinkgoden zal Ik u reinigen</a:t>
            </a:r>
            <a:r>
              <a:rPr lang="nl-NL" sz="2600" dirty="0" smtClean="0">
                <a:solidFill>
                  <a:srgbClr val="002060"/>
                </a:solidFill>
              </a:rPr>
              <a:t>.</a:t>
            </a:r>
            <a:endParaRPr lang="nl-NL" sz="2600" dirty="0">
              <a:solidFill>
                <a:srgbClr val="002060"/>
              </a:solidFill>
            </a:endParaRPr>
          </a:p>
        </p:txBody>
      </p:sp>
    </p:spTree>
    <p:extLst>
      <p:ext uri="{BB962C8B-B14F-4D97-AF65-F5344CB8AC3E}">
        <p14:creationId xmlns:p14="http://schemas.microsoft.com/office/powerpoint/2010/main" val="610848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492990"/>
          </a:xfrm>
          <a:prstGeom prst="rect">
            <a:avLst/>
          </a:prstGeom>
        </p:spPr>
        <p:txBody>
          <a:bodyPr wrap="square">
            <a:spAutoFit/>
          </a:bodyPr>
          <a:lstStyle/>
          <a:p>
            <a:r>
              <a:rPr lang="nl-NL" sz="2600" b="1" dirty="0" smtClean="0">
                <a:solidFill>
                  <a:srgbClr val="002060"/>
                </a:solidFill>
              </a:rPr>
              <a:t>Ezechiël 36</a:t>
            </a:r>
          </a:p>
          <a:p>
            <a:endParaRPr lang="nl-NL" sz="2600" b="1" dirty="0" smtClean="0">
              <a:solidFill>
                <a:srgbClr val="002060"/>
              </a:solidFill>
            </a:endParaRPr>
          </a:p>
          <a:p>
            <a:r>
              <a:rPr lang="nl-NL" sz="2600" dirty="0" smtClean="0">
                <a:solidFill>
                  <a:srgbClr val="002060"/>
                </a:solidFill>
              </a:rPr>
              <a:t>26 </a:t>
            </a:r>
            <a:r>
              <a:rPr lang="nl-NL" sz="2600" dirty="0">
                <a:solidFill>
                  <a:srgbClr val="002060"/>
                </a:solidFill>
              </a:rPr>
              <a:t>Dan zal Ik u een nieuw hart geven en een nieuwe geest in uw binnenste geven. Ik zal het hart van steen uit uw lichaam wegnemen en u een hart van vlees geven.</a:t>
            </a:r>
          </a:p>
          <a:p>
            <a:r>
              <a:rPr lang="nl-NL" sz="2600" dirty="0">
                <a:solidFill>
                  <a:srgbClr val="002060"/>
                </a:solidFill>
              </a:rPr>
              <a:t>27 Ik zal Mijn Geest in uw binnenste </a:t>
            </a:r>
            <a:r>
              <a:rPr lang="nl-NL" sz="2600" dirty="0" smtClean="0">
                <a:solidFill>
                  <a:srgbClr val="002060"/>
                </a:solidFill>
              </a:rPr>
              <a:t>geven.</a:t>
            </a:r>
          </a:p>
          <a:p>
            <a:r>
              <a:rPr lang="nl-NL" sz="2600" dirty="0" smtClean="0">
                <a:solidFill>
                  <a:srgbClr val="002060"/>
                </a:solidFill>
              </a:rPr>
              <a:t>(…)</a:t>
            </a:r>
            <a:endParaRPr lang="nl-NL" dirty="0">
              <a:solidFill>
                <a:srgbClr val="002060"/>
              </a:solidFill>
            </a:endParaRPr>
          </a:p>
        </p:txBody>
      </p:sp>
    </p:spTree>
    <p:extLst>
      <p:ext uri="{BB962C8B-B14F-4D97-AF65-F5344CB8AC3E}">
        <p14:creationId xmlns:p14="http://schemas.microsoft.com/office/powerpoint/2010/main" val="3873413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63235" y="235906"/>
            <a:ext cx="11229109" cy="2893100"/>
          </a:xfrm>
          <a:prstGeom prst="rect">
            <a:avLst/>
          </a:prstGeom>
        </p:spPr>
        <p:txBody>
          <a:bodyPr wrap="square">
            <a:spAutoFit/>
          </a:bodyPr>
          <a:lstStyle/>
          <a:p>
            <a:r>
              <a:rPr lang="nl-NL" sz="2600" b="1" dirty="0" smtClean="0">
                <a:solidFill>
                  <a:srgbClr val="002060"/>
                </a:solidFill>
              </a:rPr>
              <a:t>Ezechiël 36</a:t>
            </a:r>
          </a:p>
          <a:p>
            <a:endParaRPr lang="nl-NL" sz="2600" b="1" dirty="0" smtClean="0">
              <a:solidFill>
                <a:srgbClr val="002060"/>
              </a:solidFill>
            </a:endParaRPr>
          </a:p>
          <a:p>
            <a:r>
              <a:rPr lang="nl-NL" sz="2600" dirty="0">
                <a:solidFill>
                  <a:srgbClr val="002060"/>
                </a:solidFill>
              </a:rPr>
              <a:t>33 Zo zegt </a:t>
            </a:r>
            <a:r>
              <a:rPr lang="nl-NL" sz="2600" dirty="0" smtClean="0">
                <a:solidFill>
                  <a:srgbClr val="002060"/>
                </a:solidFill>
              </a:rPr>
              <a:t>mijn </a:t>
            </a:r>
            <a:r>
              <a:rPr lang="nl-NL" sz="2600" dirty="0">
                <a:solidFill>
                  <a:srgbClr val="002060"/>
                </a:solidFill>
              </a:rPr>
              <a:t>Heer YAHWEH : Op de dag dat Ik u reinig van al uw ongerechtigheden, zal Ik de steden doen bewonen en zullen de puinhopen herbouwd worden.</a:t>
            </a:r>
          </a:p>
          <a:p>
            <a:r>
              <a:rPr lang="nl-NL" sz="2600" dirty="0">
                <a:solidFill>
                  <a:srgbClr val="002060"/>
                </a:solidFill>
              </a:rPr>
              <a:t>34 Het verwoeste land zal bewerkt worden, in plaats van een woestenij te zijn voor de ogen van ieder die erdoorheen trekt</a:t>
            </a:r>
            <a:r>
              <a:rPr lang="nl-NL" sz="2600" dirty="0" smtClean="0">
                <a:solidFill>
                  <a:srgbClr val="002060"/>
                </a:solidFill>
              </a:rPr>
              <a:t>.</a:t>
            </a:r>
            <a:endParaRPr lang="nl-NL" sz="2600" dirty="0">
              <a:solidFill>
                <a:srgbClr val="002060"/>
              </a:solidFill>
            </a:endParaRPr>
          </a:p>
        </p:txBody>
      </p:sp>
    </p:spTree>
    <p:extLst>
      <p:ext uri="{BB962C8B-B14F-4D97-AF65-F5344CB8AC3E}">
        <p14:creationId xmlns:p14="http://schemas.microsoft.com/office/powerpoint/2010/main" val="240515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7081</TotalTime>
  <Words>3104</Words>
  <Application>Microsoft Office PowerPoint</Application>
  <PresentationFormat>Breedbeeld</PresentationFormat>
  <Paragraphs>199</Paragraphs>
  <Slides>37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37</vt:i4>
      </vt:variant>
    </vt:vector>
  </HeadingPairs>
  <TitlesOfParts>
    <vt:vector size="43" baseType="lpstr">
      <vt:lpstr>Arial</vt:lpstr>
      <vt:lpstr>Calibri</vt:lpstr>
      <vt:lpstr>Calibri Light</vt:lpstr>
      <vt:lpstr>Verdana</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261</cp:revision>
  <dcterms:created xsi:type="dcterms:W3CDTF">2017-10-24T20:34:00Z</dcterms:created>
  <dcterms:modified xsi:type="dcterms:W3CDTF">2018-09-02T13:00:55Z</dcterms:modified>
</cp:coreProperties>
</file>