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339" r:id="rId4"/>
    <p:sldId id="351" r:id="rId5"/>
    <p:sldId id="330" r:id="rId6"/>
    <p:sldId id="354" r:id="rId7"/>
    <p:sldId id="355" r:id="rId8"/>
    <p:sldId id="283" r:id="rId9"/>
    <p:sldId id="352" r:id="rId10"/>
    <p:sldId id="353" r:id="rId11"/>
    <p:sldId id="341" r:id="rId12"/>
    <p:sldId id="342" r:id="rId13"/>
    <p:sldId id="313" r:id="rId14"/>
    <p:sldId id="344" r:id="rId15"/>
    <p:sldId id="345" r:id="rId16"/>
    <p:sldId id="314" r:id="rId17"/>
    <p:sldId id="347" r:id="rId18"/>
    <p:sldId id="346" r:id="rId19"/>
    <p:sldId id="315" r:id="rId20"/>
    <p:sldId id="350" r:id="rId21"/>
    <p:sldId id="331" r:id="rId22"/>
    <p:sldId id="332" r:id="rId23"/>
    <p:sldId id="333" r:id="rId24"/>
    <p:sldId id="334" r:id="rId25"/>
    <p:sldId id="335" r:id="rId26"/>
    <p:sldId id="336" r:id="rId27"/>
    <p:sldId id="348" r:id="rId28"/>
    <p:sldId id="337" r:id="rId29"/>
    <p:sldId id="338" r:id="rId30"/>
    <p:sldId id="349" r:id="rId31"/>
    <p:sldId id="316" r:id="rId32"/>
    <p:sldId id="317" r:id="rId33"/>
    <p:sldId id="356" r:id="rId34"/>
    <p:sldId id="357" r:id="rId35"/>
    <p:sldId id="358" r:id="rId36"/>
    <p:sldId id="359" r:id="rId37"/>
    <p:sldId id="360" r:id="rId38"/>
    <p:sldId id="327" r:id="rId39"/>
    <p:sldId id="328"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21-10-2018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9882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21-10-2018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21-10-2018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21-10-2018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21-10-2018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21-10-2018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21-10-2018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21-10-2018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21-10-2018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3636168" y="1445135"/>
            <a:ext cx="5029198" cy="5188495"/>
          </a:xfrm>
          <a:prstGeom prst="rect">
            <a:avLst/>
          </a:prstGeom>
        </p:spPr>
      </p:pic>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solidFill>
                  <a:prstClr val="black"/>
                </a:solidFill>
                <a:latin typeface="Verdana" pitchFamily="34" charset="0"/>
                <a:ea typeface="Verdana" pitchFamily="34" charset="0"/>
                <a:cs typeface="Verdana" pitchFamily="34" charset="0"/>
              </a:rPr>
              <a:t>21 oktober 2018</a:t>
            </a:r>
            <a:endParaRPr lang="nl-NL" sz="2000" dirty="0">
              <a:solidFill>
                <a:prstClr val="black"/>
              </a:solidFill>
              <a:latin typeface="Verdana" pitchFamily="34" charset="0"/>
              <a:ea typeface="Verdana" pitchFamily="34" charset="0"/>
              <a:cs typeface="Verdana" pitchFamily="34" charset="0"/>
            </a:endParaRPr>
          </a:p>
          <a:p>
            <a:r>
              <a:rPr lang="nl-NL" sz="2000" dirty="0" smtClean="0">
                <a:solidFill>
                  <a:prstClr val="black"/>
                </a:solidFill>
                <a:latin typeface="Verdana" pitchFamily="34" charset="0"/>
                <a:ea typeface="Verdana" pitchFamily="34" charset="0"/>
                <a:cs typeface="Verdana" pitchFamily="34" charset="0"/>
              </a:rPr>
              <a:t>Hendrik Ido Ambacht</a:t>
            </a:r>
            <a:endParaRPr lang="nl-NL" sz="2000" dirty="0">
              <a:solidFill>
                <a:prstClr val="black"/>
              </a:solidFill>
              <a:latin typeface="Verdana" pitchFamily="34" charset="0"/>
              <a:ea typeface="Verdana" pitchFamily="34" charset="0"/>
              <a:cs typeface="Verdana" pitchFamily="34" charset="0"/>
            </a:endParaRPr>
          </a:p>
        </p:txBody>
      </p:sp>
      <p:sp>
        <p:nvSpPr>
          <p:cNvPr id="2" name="Tekstvak 1"/>
          <p:cNvSpPr txBox="1"/>
          <p:nvPr/>
        </p:nvSpPr>
        <p:spPr>
          <a:xfrm>
            <a:off x="1545602" y="506416"/>
            <a:ext cx="8544327" cy="938719"/>
          </a:xfrm>
          <a:prstGeom prst="rect">
            <a:avLst/>
          </a:prstGeom>
          <a:noFill/>
        </p:spPr>
        <p:txBody>
          <a:bodyPr wrap="none" rtlCol="0">
            <a:spAutoFit/>
          </a:bodyPr>
          <a:lstStyle/>
          <a:p>
            <a:r>
              <a:rPr lang="nl-NL" sz="55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kannen en kruiken</a:t>
            </a:r>
            <a:endParaRPr lang="nl-NL" sz="55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584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7" y="515494"/>
            <a:ext cx="11572008" cy="3108543"/>
          </a:xfrm>
          <a:prstGeom prst="rect">
            <a:avLst/>
          </a:prstGeom>
        </p:spPr>
        <p:txBody>
          <a:bodyPr wrap="square">
            <a:spAutoFit/>
          </a:bodyPr>
          <a:lstStyle/>
          <a:p>
            <a:r>
              <a:rPr lang="nl-NL" sz="2800" b="1" dirty="0" smtClean="0"/>
              <a:t>Romeinen 7</a:t>
            </a:r>
          </a:p>
          <a:p>
            <a:r>
              <a:rPr lang="nl-NL" sz="2800" dirty="0" smtClean="0"/>
              <a:t>1 </a:t>
            </a:r>
            <a:r>
              <a:rPr lang="nl-NL" sz="2800" dirty="0"/>
              <a:t>Of zijn jullie onwetend, broeders - ik spreek tot wie de wet kennen - dat de wet heer is van de mens, zolang hij leeft?</a:t>
            </a:r>
          </a:p>
          <a:p>
            <a:r>
              <a:rPr lang="nl-NL" sz="2800" dirty="0"/>
              <a:t>2 Want een vrouw, die onder de man is, is door de wet aan die levende man gebonden; maar als haar man sterft, is zij ontheven van de wet van de man.</a:t>
            </a:r>
          </a:p>
          <a:p>
            <a:r>
              <a:rPr lang="nl-NL" sz="2800" dirty="0"/>
              <a:t>3 Dus zal zij dan, wanneer haar man leeft, als echtbreekster betiteld worden, als zij van een andere man </a:t>
            </a:r>
            <a:r>
              <a:rPr lang="nl-NL" sz="2800" dirty="0" smtClean="0"/>
              <a:t>wordt…….</a:t>
            </a:r>
            <a:endParaRPr lang="nl-NL" sz="2800" dirty="0"/>
          </a:p>
        </p:txBody>
      </p:sp>
    </p:spTree>
    <p:extLst>
      <p:ext uri="{BB962C8B-B14F-4D97-AF65-F5344CB8AC3E}">
        <p14:creationId xmlns:p14="http://schemas.microsoft.com/office/powerpoint/2010/main" val="325968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7" y="515494"/>
            <a:ext cx="11572008" cy="2677656"/>
          </a:xfrm>
          <a:prstGeom prst="rect">
            <a:avLst/>
          </a:prstGeom>
        </p:spPr>
        <p:txBody>
          <a:bodyPr wrap="square">
            <a:spAutoFit/>
          </a:bodyPr>
          <a:lstStyle/>
          <a:p>
            <a:r>
              <a:rPr lang="nl-NL" sz="2800" b="1" dirty="0" smtClean="0"/>
              <a:t>Romeinen 7</a:t>
            </a:r>
          </a:p>
          <a:p>
            <a:r>
              <a:rPr lang="nl-NL" sz="2800" dirty="0" smtClean="0"/>
              <a:t>3 ………maar </a:t>
            </a:r>
            <a:r>
              <a:rPr lang="nl-NL" sz="2800" dirty="0"/>
              <a:t>als haar man sterft, is zij vrij van de wet, zodat zij geen echtbreekster is, wanneer zij van een andere man wordt.</a:t>
            </a:r>
          </a:p>
          <a:p>
            <a:r>
              <a:rPr lang="nl-NL" sz="2800" dirty="0"/>
              <a:t>4 Zodat, mijn broeders: ook jullie werden ter dood gebracht voor de wet door het lichaam van Christus om van een ander te worden, van Hem, die uit de doden wordt </a:t>
            </a:r>
            <a:r>
              <a:rPr lang="nl-NL" sz="2800" dirty="0" smtClean="0"/>
              <a:t>gewekt (…)</a:t>
            </a:r>
            <a:endParaRPr lang="nl-NL" sz="2800" dirty="0"/>
          </a:p>
        </p:txBody>
      </p:sp>
    </p:spTree>
    <p:extLst>
      <p:ext uri="{BB962C8B-B14F-4D97-AF65-F5344CB8AC3E}">
        <p14:creationId xmlns:p14="http://schemas.microsoft.com/office/powerpoint/2010/main" val="153823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3323987"/>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10 Vervolgens stond hij op en ging naar </a:t>
            </a:r>
            <a:r>
              <a:rPr lang="nl-NL" sz="3000" dirty="0" err="1">
                <a:solidFill>
                  <a:srgbClr val="002060"/>
                </a:solidFill>
              </a:rPr>
              <a:t>Zarfath</a:t>
            </a:r>
            <a:r>
              <a:rPr lang="nl-NL" sz="3000" dirty="0">
                <a:solidFill>
                  <a:srgbClr val="002060"/>
                </a:solidFill>
              </a:rPr>
              <a:t>. Toen hij bij de ingang van de stad kwam, zie, daar was een vrouw, een weduwe, hout aan het sprokkelen. Hij riep tot haar en zei: Haal toch een beetje water voor mij in deze kruik, zodat ik kan drinken.</a:t>
            </a:r>
          </a:p>
          <a:p>
            <a:r>
              <a:rPr lang="nl-NL" sz="3000" dirty="0">
                <a:solidFill>
                  <a:srgbClr val="002060"/>
                </a:solidFill>
              </a:rPr>
              <a:t>11 Toen zij op weg ging om het te halen, riep hij haar na en zei: Breng toch ook een stuk brood voor mij mee</a:t>
            </a:r>
            <a:r>
              <a:rPr lang="nl-NL" sz="3000" dirty="0" smtClean="0">
                <a:solidFill>
                  <a:srgbClr val="002060"/>
                </a:solidFill>
              </a:rPr>
              <a:t>.</a:t>
            </a:r>
            <a:endParaRPr lang="nl-NL" sz="3000" dirty="0">
              <a:solidFill>
                <a:srgbClr val="002060"/>
              </a:solidFill>
            </a:endParaRPr>
          </a:p>
        </p:txBody>
      </p:sp>
      <p:pic>
        <p:nvPicPr>
          <p:cNvPr id="3" name="Afbeelding 2"/>
          <p:cNvPicPr>
            <a:picLocks noChangeAspect="1"/>
          </p:cNvPicPr>
          <p:nvPr/>
        </p:nvPicPr>
        <p:blipFill>
          <a:blip r:embed="rId2"/>
          <a:stretch>
            <a:fillRect/>
          </a:stretch>
        </p:blipFill>
        <p:spPr>
          <a:xfrm>
            <a:off x="8054686" y="3781187"/>
            <a:ext cx="3697432" cy="2773074"/>
          </a:xfrm>
          <a:prstGeom prst="rect">
            <a:avLst/>
          </a:prstGeom>
        </p:spPr>
      </p:pic>
    </p:spTree>
    <p:extLst>
      <p:ext uri="{BB962C8B-B14F-4D97-AF65-F5344CB8AC3E}">
        <p14:creationId xmlns:p14="http://schemas.microsoft.com/office/powerpoint/2010/main" val="1888335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3323987"/>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10 Vervolgens stond hij op en ging naar </a:t>
            </a:r>
            <a:r>
              <a:rPr lang="nl-NL" sz="3000" dirty="0" err="1">
                <a:solidFill>
                  <a:srgbClr val="002060"/>
                </a:solidFill>
              </a:rPr>
              <a:t>Zarfath</a:t>
            </a:r>
            <a:r>
              <a:rPr lang="nl-NL" sz="3000" dirty="0">
                <a:solidFill>
                  <a:srgbClr val="002060"/>
                </a:solidFill>
              </a:rPr>
              <a:t>. Toen hij bij de ingang van de stad kwam, zie, daar was een vrouw, een weduwe, hout aan het sprokkelen. Hij riep tot haar en zei: Haal toch een beetje water voor mij in deze kruik, zodat ik kan drinken.</a:t>
            </a:r>
          </a:p>
          <a:p>
            <a:r>
              <a:rPr lang="nl-NL" sz="3000" dirty="0">
                <a:solidFill>
                  <a:srgbClr val="002060"/>
                </a:solidFill>
              </a:rPr>
              <a:t>11 Toen zij op weg ging om het te halen, riep hij haar na en zei: Breng toch ook een stuk brood voor mij mee</a:t>
            </a:r>
            <a:r>
              <a:rPr lang="nl-NL" sz="3000" dirty="0" smtClean="0">
                <a:solidFill>
                  <a:srgbClr val="002060"/>
                </a:solidFill>
              </a:rPr>
              <a:t>.</a:t>
            </a:r>
            <a:endParaRPr lang="nl-NL" sz="3000" dirty="0">
              <a:solidFill>
                <a:srgbClr val="002060"/>
              </a:solidFill>
            </a:endParaRPr>
          </a:p>
        </p:txBody>
      </p:sp>
      <p:sp>
        <p:nvSpPr>
          <p:cNvPr id="4" name="Rechthoek 3"/>
          <p:cNvSpPr/>
          <p:nvPr/>
        </p:nvSpPr>
        <p:spPr>
          <a:xfrm>
            <a:off x="1464859" y="5025268"/>
            <a:ext cx="9753600" cy="1384995"/>
          </a:xfrm>
          <a:prstGeom prst="rect">
            <a:avLst/>
          </a:prstGeom>
          <a:ln w="12700">
            <a:solidFill>
              <a:schemeClr val="tx1"/>
            </a:solidFill>
          </a:ln>
        </p:spPr>
        <p:txBody>
          <a:bodyPr wrap="square">
            <a:spAutoFit/>
          </a:bodyPr>
          <a:lstStyle/>
          <a:p>
            <a:pPr lvl="0"/>
            <a:r>
              <a:rPr lang="nl-NL" sz="2800" b="1" dirty="0">
                <a:solidFill>
                  <a:prstClr val="black"/>
                </a:solidFill>
              </a:rPr>
              <a:t>1 Korinthe 3</a:t>
            </a:r>
          </a:p>
          <a:p>
            <a:pPr lvl="0"/>
            <a:r>
              <a:rPr lang="nl-NL" sz="2800" dirty="0">
                <a:solidFill>
                  <a:prstClr val="black"/>
                </a:solidFill>
              </a:rPr>
              <a:t>12 En indien iemand op dit fundament bouwt met goud en zilver, kostbare stenen, hout, gras, stro…..</a:t>
            </a:r>
          </a:p>
        </p:txBody>
      </p:sp>
    </p:spTree>
    <p:extLst>
      <p:ext uri="{BB962C8B-B14F-4D97-AF65-F5344CB8AC3E}">
        <p14:creationId xmlns:p14="http://schemas.microsoft.com/office/powerpoint/2010/main" val="2729716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3323987"/>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10 Vervolgens stond hij op en ging naar </a:t>
            </a:r>
            <a:r>
              <a:rPr lang="nl-NL" sz="3000" dirty="0" err="1">
                <a:solidFill>
                  <a:srgbClr val="002060"/>
                </a:solidFill>
              </a:rPr>
              <a:t>Zarfath</a:t>
            </a:r>
            <a:r>
              <a:rPr lang="nl-NL" sz="3000" dirty="0">
                <a:solidFill>
                  <a:srgbClr val="002060"/>
                </a:solidFill>
              </a:rPr>
              <a:t>. Toen hij bij de ingang van de stad kwam, zie, daar was een vrouw, een weduwe, hout aan het sprokkelen. Hij riep tot haar en zei: Haal toch een beetje water voor mij in deze kruik, zodat ik kan drinken.</a:t>
            </a:r>
          </a:p>
          <a:p>
            <a:r>
              <a:rPr lang="nl-NL" sz="3000" dirty="0">
                <a:solidFill>
                  <a:srgbClr val="002060"/>
                </a:solidFill>
              </a:rPr>
              <a:t>11 Toen zij op weg ging om het te halen, riep hij haar na en zei: Breng toch ook een stuk brood voor mij mee</a:t>
            </a:r>
            <a:r>
              <a:rPr lang="nl-NL" sz="3000" dirty="0" smtClean="0">
                <a:solidFill>
                  <a:srgbClr val="002060"/>
                </a:solidFill>
              </a:rPr>
              <a:t>.</a:t>
            </a:r>
            <a:endParaRPr lang="nl-NL" sz="3000" dirty="0">
              <a:solidFill>
                <a:srgbClr val="002060"/>
              </a:solidFill>
            </a:endParaRPr>
          </a:p>
        </p:txBody>
      </p:sp>
      <p:pic>
        <p:nvPicPr>
          <p:cNvPr id="3" name="Afbeelding 2"/>
          <p:cNvPicPr>
            <a:picLocks noChangeAspect="1"/>
          </p:cNvPicPr>
          <p:nvPr/>
        </p:nvPicPr>
        <p:blipFill>
          <a:blip r:embed="rId2"/>
          <a:stretch>
            <a:fillRect/>
          </a:stretch>
        </p:blipFill>
        <p:spPr>
          <a:xfrm>
            <a:off x="8054686" y="3781187"/>
            <a:ext cx="3697432" cy="2773074"/>
          </a:xfrm>
          <a:prstGeom prst="rect">
            <a:avLst/>
          </a:prstGeom>
        </p:spPr>
      </p:pic>
    </p:spTree>
    <p:extLst>
      <p:ext uri="{BB962C8B-B14F-4D97-AF65-F5344CB8AC3E}">
        <p14:creationId xmlns:p14="http://schemas.microsoft.com/office/powerpoint/2010/main" val="1374661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2862322"/>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12 Maar zij zei: Zo waar </a:t>
            </a:r>
            <a:r>
              <a:rPr lang="nl-NL" sz="3000" dirty="0" smtClean="0">
                <a:solidFill>
                  <a:srgbClr val="002060"/>
                </a:solidFill>
              </a:rPr>
              <a:t>JAHWEH, </a:t>
            </a:r>
            <a:r>
              <a:rPr lang="nl-NL" sz="3000" dirty="0">
                <a:solidFill>
                  <a:srgbClr val="002060"/>
                </a:solidFill>
              </a:rPr>
              <a:t>uw God, leeft! Ik heb geen broodkoek meer, behalve een handvol meel in de pot en een beetje olie in de kruik! En zie, ik ben een paar stukken hout aan het sprokkelen. Zodra ik thuis kom, ga ik het voor mij en voor mijn zoon klaarmaken. Daarna zullen we het opeten en sterven</a:t>
            </a:r>
            <a:r>
              <a:rPr lang="nl-NL" sz="3000" dirty="0" smtClean="0">
                <a:solidFill>
                  <a:srgbClr val="002060"/>
                </a:solidFill>
              </a:rPr>
              <a:t>.</a:t>
            </a:r>
            <a:endParaRPr lang="nl-NL" sz="3000" dirty="0">
              <a:solidFill>
                <a:srgbClr val="002060"/>
              </a:solidFill>
            </a:endParaRPr>
          </a:p>
        </p:txBody>
      </p:sp>
      <p:pic>
        <p:nvPicPr>
          <p:cNvPr id="4" name="Afbeelding 3"/>
          <p:cNvPicPr>
            <a:picLocks noChangeAspect="1"/>
          </p:cNvPicPr>
          <p:nvPr/>
        </p:nvPicPr>
        <p:blipFill>
          <a:blip r:embed="rId2"/>
          <a:stretch>
            <a:fillRect/>
          </a:stretch>
        </p:blipFill>
        <p:spPr>
          <a:xfrm>
            <a:off x="292678" y="5087649"/>
            <a:ext cx="3543300" cy="1628775"/>
          </a:xfrm>
          <a:prstGeom prst="rect">
            <a:avLst/>
          </a:prstGeom>
        </p:spPr>
      </p:pic>
    </p:spTree>
    <p:extLst>
      <p:ext uri="{BB962C8B-B14F-4D97-AF65-F5344CB8AC3E}">
        <p14:creationId xmlns:p14="http://schemas.microsoft.com/office/powerpoint/2010/main" val="3077837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2862322"/>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12 Maar zij zei: Zo waar </a:t>
            </a:r>
            <a:r>
              <a:rPr lang="nl-NL" sz="3000" dirty="0" smtClean="0">
                <a:solidFill>
                  <a:srgbClr val="002060"/>
                </a:solidFill>
              </a:rPr>
              <a:t>JAHWEH, </a:t>
            </a:r>
            <a:r>
              <a:rPr lang="nl-NL" sz="3000" dirty="0">
                <a:solidFill>
                  <a:srgbClr val="002060"/>
                </a:solidFill>
              </a:rPr>
              <a:t>uw God, leeft! Ik heb geen broodkoek meer, behalve een handvol meel in de pot en een beetje olie in de kruik! En zie, ik ben een paar stukken hout aan het sprokkelen. Zodra ik thuis kom, ga ik het voor mij en voor mijn zoon klaarmaken. Daarna zullen we het opeten en sterven</a:t>
            </a:r>
            <a:r>
              <a:rPr lang="nl-NL" sz="3000" dirty="0" smtClean="0">
                <a:solidFill>
                  <a:srgbClr val="002060"/>
                </a:solidFill>
              </a:rPr>
              <a:t>.</a:t>
            </a:r>
            <a:endParaRPr lang="nl-NL" sz="3000" dirty="0">
              <a:solidFill>
                <a:srgbClr val="002060"/>
              </a:solidFill>
            </a:endParaRPr>
          </a:p>
        </p:txBody>
      </p:sp>
      <p:sp>
        <p:nvSpPr>
          <p:cNvPr id="5" name="Rechthoek 4"/>
          <p:cNvSpPr/>
          <p:nvPr/>
        </p:nvSpPr>
        <p:spPr>
          <a:xfrm>
            <a:off x="1464859" y="5025268"/>
            <a:ext cx="9753600" cy="523220"/>
          </a:xfrm>
          <a:prstGeom prst="rect">
            <a:avLst/>
          </a:prstGeom>
          <a:ln w="12700">
            <a:solidFill>
              <a:schemeClr val="tx1"/>
            </a:solidFill>
          </a:ln>
        </p:spPr>
        <p:txBody>
          <a:bodyPr wrap="square">
            <a:spAutoFit/>
          </a:bodyPr>
          <a:lstStyle/>
          <a:p>
            <a:pPr lvl="0"/>
            <a:r>
              <a:rPr lang="nl-NL" sz="2800" dirty="0" smtClean="0">
                <a:solidFill>
                  <a:prstClr val="black"/>
                </a:solidFill>
              </a:rPr>
              <a:t>De wet is een bediening des doods (2 </a:t>
            </a:r>
            <a:r>
              <a:rPr lang="nl-NL" sz="2800" dirty="0">
                <a:solidFill>
                  <a:prstClr val="black"/>
                </a:solidFill>
              </a:rPr>
              <a:t>Korinthe </a:t>
            </a:r>
            <a:r>
              <a:rPr lang="nl-NL" sz="2800" dirty="0" smtClean="0">
                <a:solidFill>
                  <a:prstClr val="black"/>
                </a:solidFill>
              </a:rPr>
              <a:t>3)…. </a:t>
            </a:r>
            <a:r>
              <a:rPr lang="nl-NL" sz="2800" dirty="0">
                <a:solidFill>
                  <a:prstClr val="black"/>
                </a:solidFill>
              </a:rPr>
              <a:t>t</a:t>
            </a:r>
            <a:r>
              <a:rPr lang="nl-NL" sz="2800" dirty="0" smtClean="0">
                <a:solidFill>
                  <a:prstClr val="black"/>
                </a:solidFill>
              </a:rPr>
              <a:t>otdat….</a:t>
            </a:r>
            <a:endParaRPr lang="nl-NL" sz="2800" dirty="0">
              <a:solidFill>
                <a:prstClr val="black"/>
              </a:solidFill>
            </a:endParaRPr>
          </a:p>
        </p:txBody>
      </p:sp>
    </p:spTree>
    <p:extLst>
      <p:ext uri="{BB962C8B-B14F-4D97-AF65-F5344CB8AC3E}">
        <p14:creationId xmlns:p14="http://schemas.microsoft.com/office/powerpoint/2010/main" val="117072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2400657"/>
          </a:xfrm>
          <a:prstGeom prst="rect">
            <a:avLst/>
          </a:prstGeom>
        </p:spPr>
        <p:txBody>
          <a:bodyPr wrap="square">
            <a:spAutoFit/>
          </a:bodyPr>
          <a:lstStyle/>
          <a:p>
            <a:r>
              <a:rPr lang="nl-NL" sz="3000" b="1" dirty="0" smtClean="0">
                <a:solidFill>
                  <a:srgbClr val="002060"/>
                </a:solidFill>
              </a:rPr>
              <a:t>1 Koningen 17</a:t>
            </a:r>
          </a:p>
          <a:p>
            <a:r>
              <a:rPr lang="nl-NL" sz="3000" dirty="0" smtClean="0">
                <a:solidFill>
                  <a:srgbClr val="002060"/>
                </a:solidFill>
              </a:rPr>
              <a:t>13 </a:t>
            </a:r>
            <a:r>
              <a:rPr lang="nl-NL" sz="3000" dirty="0">
                <a:solidFill>
                  <a:srgbClr val="002060"/>
                </a:solidFill>
              </a:rPr>
              <a:t>Maar Elia zei tegen haar: Wees niet bevreesd! Ga, doe overeenkomstig uw woord, maar maak er eerst </a:t>
            </a:r>
            <a:r>
              <a:rPr lang="nl-NL" sz="3000" dirty="0" smtClean="0">
                <a:solidFill>
                  <a:srgbClr val="002060"/>
                </a:solidFill>
              </a:rPr>
              <a:t>voor </a:t>
            </a:r>
            <a:r>
              <a:rPr lang="nl-NL" sz="3000" dirty="0">
                <a:solidFill>
                  <a:srgbClr val="002060"/>
                </a:solidFill>
              </a:rPr>
              <a:t>mij een kleine koek van en breng die bij mij. </a:t>
            </a:r>
            <a:r>
              <a:rPr lang="nl-NL" sz="3000" dirty="0" smtClean="0">
                <a:solidFill>
                  <a:srgbClr val="002060"/>
                </a:solidFill>
              </a:rPr>
              <a:t>Maak </a:t>
            </a:r>
            <a:r>
              <a:rPr lang="nl-NL" sz="3000" dirty="0">
                <a:solidFill>
                  <a:srgbClr val="002060"/>
                </a:solidFill>
              </a:rPr>
              <a:t>daarna voor u en voor uw zoon iets klaar</a:t>
            </a:r>
            <a:r>
              <a:rPr lang="nl-NL" sz="3000" dirty="0" smtClean="0">
                <a:solidFill>
                  <a:srgbClr val="002060"/>
                </a:solidFill>
              </a:rPr>
              <a:t>.</a:t>
            </a:r>
            <a:endParaRPr lang="nl-NL" sz="3000" dirty="0">
              <a:solidFill>
                <a:srgbClr val="002060"/>
              </a:solidFill>
            </a:endParaRPr>
          </a:p>
        </p:txBody>
      </p:sp>
      <p:sp>
        <p:nvSpPr>
          <p:cNvPr id="3" name="Rechthoek 2"/>
          <p:cNvSpPr/>
          <p:nvPr/>
        </p:nvSpPr>
        <p:spPr>
          <a:xfrm>
            <a:off x="1464859" y="5025268"/>
            <a:ext cx="7928523" cy="523220"/>
          </a:xfrm>
          <a:prstGeom prst="rect">
            <a:avLst/>
          </a:prstGeom>
          <a:ln w="12700">
            <a:solidFill>
              <a:schemeClr val="tx1"/>
            </a:solidFill>
          </a:ln>
        </p:spPr>
        <p:txBody>
          <a:bodyPr wrap="square">
            <a:spAutoFit/>
          </a:bodyPr>
          <a:lstStyle/>
          <a:p>
            <a:pPr lvl="0"/>
            <a:r>
              <a:rPr lang="nl-NL" sz="2800" dirty="0" smtClean="0">
                <a:solidFill>
                  <a:prstClr val="black"/>
                </a:solidFill>
              </a:rPr>
              <a:t>….totdat zij een ontmoeting heeft met de man Gods!</a:t>
            </a:r>
            <a:endParaRPr lang="nl-NL" sz="2800" dirty="0">
              <a:solidFill>
                <a:prstClr val="black"/>
              </a:solidFill>
            </a:endParaRPr>
          </a:p>
        </p:txBody>
      </p:sp>
    </p:spTree>
    <p:extLst>
      <p:ext uri="{BB962C8B-B14F-4D97-AF65-F5344CB8AC3E}">
        <p14:creationId xmlns:p14="http://schemas.microsoft.com/office/powerpoint/2010/main" val="470628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5170646"/>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14 Want zo zegt </a:t>
            </a:r>
            <a:r>
              <a:rPr lang="nl-NL" sz="3000" dirty="0" smtClean="0">
                <a:solidFill>
                  <a:srgbClr val="002060"/>
                </a:solidFill>
              </a:rPr>
              <a:t>JAHWEH, </a:t>
            </a:r>
            <a:r>
              <a:rPr lang="nl-NL" sz="3000" dirty="0">
                <a:solidFill>
                  <a:srgbClr val="002060"/>
                </a:solidFill>
              </a:rPr>
              <a:t>de God van Israël: Het meel in de pot zal niet opraken en in de kruik zal het aan olie niet ontbreken tot op de dag dat </a:t>
            </a:r>
            <a:r>
              <a:rPr lang="nl-NL" sz="3000" dirty="0" smtClean="0">
                <a:solidFill>
                  <a:srgbClr val="002060"/>
                </a:solidFill>
              </a:rPr>
              <a:t>JAHWEH regen </a:t>
            </a:r>
            <a:r>
              <a:rPr lang="nl-NL" sz="3000" dirty="0">
                <a:solidFill>
                  <a:srgbClr val="002060"/>
                </a:solidFill>
              </a:rPr>
              <a:t>op de aardbodem geven zal.</a:t>
            </a:r>
          </a:p>
          <a:p>
            <a:r>
              <a:rPr lang="nl-NL" sz="3000" dirty="0">
                <a:solidFill>
                  <a:srgbClr val="002060"/>
                </a:solidFill>
              </a:rPr>
              <a:t>15 Zij ging en deed overeenkomstig het woord van Elia. Zo at zij, en hij, en haar gezin, vele dagen.</a:t>
            </a:r>
          </a:p>
          <a:p>
            <a:r>
              <a:rPr lang="nl-NL" sz="3000" dirty="0">
                <a:solidFill>
                  <a:srgbClr val="002060"/>
                </a:solidFill>
              </a:rPr>
              <a:t>16 Het meel in de pot raakte niet op en </a:t>
            </a:r>
            <a:endParaRPr lang="nl-NL" sz="3000" dirty="0" smtClean="0">
              <a:solidFill>
                <a:srgbClr val="002060"/>
              </a:solidFill>
            </a:endParaRPr>
          </a:p>
          <a:p>
            <a:r>
              <a:rPr lang="nl-NL" sz="3000" dirty="0" smtClean="0">
                <a:solidFill>
                  <a:srgbClr val="002060"/>
                </a:solidFill>
              </a:rPr>
              <a:t>in de </a:t>
            </a:r>
            <a:r>
              <a:rPr lang="nl-NL" sz="3000" dirty="0">
                <a:solidFill>
                  <a:srgbClr val="002060"/>
                </a:solidFill>
              </a:rPr>
              <a:t>kruik ontbrak het niet aan olie, </a:t>
            </a:r>
            <a:endParaRPr lang="nl-NL" sz="3000" dirty="0" smtClean="0">
              <a:solidFill>
                <a:srgbClr val="002060"/>
              </a:solidFill>
            </a:endParaRPr>
          </a:p>
          <a:p>
            <a:r>
              <a:rPr lang="nl-NL" sz="3000" dirty="0" smtClean="0">
                <a:solidFill>
                  <a:srgbClr val="002060"/>
                </a:solidFill>
              </a:rPr>
              <a:t>overeenkomstig </a:t>
            </a:r>
            <a:r>
              <a:rPr lang="nl-NL" sz="3000" dirty="0">
                <a:solidFill>
                  <a:srgbClr val="002060"/>
                </a:solidFill>
              </a:rPr>
              <a:t>het woord </a:t>
            </a:r>
            <a:endParaRPr lang="nl-NL" sz="3000" dirty="0" smtClean="0">
              <a:solidFill>
                <a:srgbClr val="002060"/>
              </a:solidFill>
            </a:endParaRPr>
          </a:p>
          <a:p>
            <a:r>
              <a:rPr lang="nl-NL" sz="3000" dirty="0" smtClean="0">
                <a:solidFill>
                  <a:srgbClr val="002060"/>
                </a:solidFill>
              </a:rPr>
              <a:t>van JAHWEH, dat </a:t>
            </a:r>
            <a:r>
              <a:rPr lang="nl-NL" sz="3000" dirty="0">
                <a:solidFill>
                  <a:srgbClr val="002060"/>
                </a:solidFill>
              </a:rPr>
              <a:t>Hij door de </a:t>
            </a:r>
            <a:endParaRPr lang="nl-NL" sz="3000" dirty="0" smtClean="0">
              <a:solidFill>
                <a:srgbClr val="002060"/>
              </a:solidFill>
            </a:endParaRPr>
          </a:p>
          <a:p>
            <a:r>
              <a:rPr lang="nl-NL" sz="3000" dirty="0" smtClean="0">
                <a:solidFill>
                  <a:srgbClr val="002060"/>
                </a:solidFill>
              </a:rPr>
              <a:t>dienst </a:t>
            </a:r>
            <a:r>
              <a:rPr lang="nl-NL" sz="3000" dirty="0">
                <a:solidFill>
                  <a:srgbClr val="002060"/>
                </a:solidFill>
              </a:rPr>
              <a:t>van Elia gesproken had.</a:t>
            </a:r>
          </a:p>
        </p:txBody>
      </p:sp>
      <p:pic>
        <p:nvPicPr>
          <p:cNvPr id="3" name="Afbeelding 2"/>
          <p:cNvPicPr>
            <a:picLocks noChangeAspect="1"/>
          </p:cNvPicPr>
          <p:nvPr/>
        </p:nvPicPr>
        <p:blipFill>
          <a:blip r:embed="rId2"/>
          <a:stretch>
            <a:fillRect/>
          </a:stretch>
        </p:blipFill>
        <p:spPr>
          <a:xfrm>
            <a:off x="7471064" y="3478552"/>
            <a:ext cx="4339677" cy="3254757"/>
          </a:xfrm>
          <a:prstGeom prst="rect">
            <a:avLst/>
          </a:prstGeom>
        </p:spPr>
      </p:pic>
    </p:spTree>
    <p:extLst>
      <p:ext uri="{BB962C8B-B14F-4D97-AF65-F5344CB8AC3E}">
        <p14:creationId xmlns:p14="http://schemas.microsoft.com/office/powerpoint/2010/main" val="205923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63949" y="2754949"/>
            <a:ext cx="11824142" cy="861774"/>
          </a:xfrm>
          <a:prstGeom prst="rect">
            <a:avLst/>
          </a:prstGeom>
          <a:noFill/>
        </p:spPr>
        <p:txBody>
          <a:bodyPr wrap="square" rtlCol="0">
            <a:spAutoFit/>
          </a:bodyPr>
          <a:lstStyle/>
          <a:p>
            <a:pPr eaLnBrk="0" fontAlgn="base" hangingPunct="0">
              <a:spcBef>
                <a:spcPct val="0"/>
              </a:spcBef>
              <a:spcAft>
                <a:spcPct val="0"/>
              </a:spcAft>
            </a:pPr>
            <a:r>
              <a:rPr lang="nl-NL" sz="5000" dirty="0" smtClean="0">
                <a:solidFill>
                  <a:srgbClr val="0070C0"/>
                </a:solidFill>
                <a:latin typeface="Eras Bold ITC" panose="020B0907030504020204" pitchFamily="34" charset="0"/>
                <a:ea typeface="ＭＳ Ｐゴシック" pitchFamily="34" charset="-128"/>
              </a:rPr>
              <a:t>Andere geschiedenissen met kruiken</a:t>
            </a:r>
            <a:endParaRPr lang="nl-NL" sz="5000" dirty="0">
              <a:solidFill>
                <a:srgbClr val="0070C0"/>
              </a:solidFill>
              <a:latin typeface="Eras Bold ITC" panose="020B0907030504020204" pitchFamily="34" charset="0"/>
              <a:ea typeface="ＭＳ Ｐゴシック" pitchFamily="34" charset="-128"/>
            </a:endParaRPr>
          </a:p>
        </p:txBody>
      </p:sp>
    </p:spTree>
    <p:extLst>
      <p:ext uri="{BB962C8B-B14F-4D97-AF65-F5344CB8AC3E}">
        <p14:creationId xmlns:p14="http://schemas.microsoft.com/office/powerpoint/2010/main" val="3108289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126394" y="2661431"/>
            <a:ext cx="11824142" cy="861774"/>
          </a:xfrm>
          <a:prstGeom prst="rect">
            <a:avLst/>
          </a:prstGeom>
          <a:noFill/>
        </p:spPr>
        <p:txBody>
          <a:bodyPr wrap="square" rtlCol="0">
            <a:spAutoFit/>
          </a:bodyPr>
          <a:lstStyle/>
          <a:p>
            <a:pPr eaLnBrk="0" fontAlgn="base" hangingPunct="0">
              <a:spcBef>
                <a:spcPct val="0"/>
              </a:spcBef>
              <a:spcAft>
                <a:spcPct val="0"/>
              </a:spcAft>
            </a:pPr>
            <a:r>
              <a:rPr lang="nl-NL" sz="5000" dirty="0" smtClean="0">
                <a:solidFill>
                  <a:srgbClr val="0070C0"/>
                </a:solidFill>
                <a:latin typeface="Eras Bold ITC" panose="020B0907030504020204" pitchFamily="34" charset="0"/>
                <a:ea typeface="ＭＳ Ｐゴシック" pitchFamily="34" charset="-128"/>
              </a:rPr>
              <a:t>Elia en de weduwe van </a:t>
            </a:r>
            <a:r>
              <a:rPr lang="nl-NL" sz="5000" dirty="0" err="1" smtClean="0">
                <a:solidFill>
                  <a:srgbClr val="0070C0"/>
                </a:solidFill>
                <a:latin typeface="Eras Bold ITC" panose="020B0907030504020204" pitchFamily="34" charset="0"/>
                <a:ea typeface="ＭＳ Ｐゴシック" pitchFamily="34" charset="-128"/>
              </a:rPr>
              <a:t>Zarfath</a:t>
            </a:r>
            <a:endParaRPr lang="nl-NL" sz="5000" dirty="0">
              <a:solidFill>
                <a:srgbClr val="0070C0"/>
              </a:solidFill>
              <a:latin typeface="Eras Bold ITC" panose="020B0907030504020204" pitchFamily="34" charset="0"/>
              <a:ea typeface="ＭＳ Ｐゴシック" pitchFamily="34" charset="-128"/>
            </a:endParaRPr>
          </a:p>
        </p:txBody>
      </p:sp>
    </p:spTree>
    <p:extLst>
      <p:ext uri="{BB962C8B-B14F-4D97-AF65-F5344CB8AC3E}">
        <p14:creationId xmlns:p14="http://schemas.microsoft.com/office/powerpoint/2010/main" val="1473409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39881" y="414726"/>
            <a:ext cx="10522527" cy="3108543"/>
          </a:xfrm>
          <a:prstGeom prst="rect">
            <a:avLst/>
          </a:prstGeom>
        </p:spPr>
        <p:txBody>
          <a:bodyPr wrap="square">
            <a:spAutoFit/>
          </a:bodyPr>
          <a:lstStyle/>
          <a:p>
            <a:r>
              <a:rPr lang="nl-NL" sz="2800" b="1" dirty="0" smtClean="0"/>
              <a:t>Genesis 24</a:t>
            </a:r>
          </a:p>
          <a:p>
            <a:r>
              <a:rPr lang="nl-NL" sz="2800" dirty="0"/>
              <a:t>13 Zie, ik sta bij deze waterbron en de dochters van de mannen van de stad komen om water te putten.</a:t>
            </a:r>
          </a:p>
          <a:p>
            <a:r>
              <a:rPr lang="nl-NL" sz="2800" dirty="0"/>
              <a:t>14 Laat het zo zijn dat het meisje tegen wie ik zeg: Laat toch de kruik van uw schouder zakken, zodat ik kan drinken, en dat zal zeggen: Drink, en ik zal ook uw kamelen te drinken geven, dat zij het meisje is dat U voor Uw dienaar Izak bestemd hebt</a:t>
            </a:r>
            <a:r>
              <a:rPr lang="nl-NL" sz="2800" dirty="0" smtClean="0"/>
              <a:t>.</a:t>
            </a:r>
          </a:p>
        </p:txBody>
      </p:sp>
      <p:pic>
        <p:nvPicPr>
          <p:cNvPr id="5" name="Afbeelding 4"/>
          <p:cNvPicPr>
            <a:picLocks noChangeAspect="1"/>
          </p:cNvPicPr>
          <p:nvPr/>
        </p:nvPicPr>
        <p:blipFill>
          <a:blip r:embed="rId2"/>
          <a:stretch>
            <a:fillRect/>
          </a:stretch>
        </p:blipFill>
        <p:spPr>
          <a:xfrm>
            <a:off x="6681355" y="3264044"/>
            <a:ext cx="4613564" cy="3460173"/>
          </a:xfrm>
          <a:prstGeom prst="rect">
            <a:avLst/>
          </a:prstGeom>
        </p:spPr>
      </p:pic>
    </p:spTree>
    <p:extLst>
      <p:ext uri="{BB962C8B-B14F-4D97-AF65-F5344CB8AC3E}">
        <p14:creationId xmlns:p14="http://schemas.microsoft.com/office/powerpoint/2010/main" val="4094412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39881" y="414726"/>
            <a:ext cx="10522527" cy="2246769"/>
          </a:xfrm>
          <a:prstGeom prst="rect">
            <a:avLst/>
          </a:prstGeom>
        </p:spPr>
        <p:txBody>
          <a:bodyPr wrap="square">
            <a:spAutoFit/>
          </a:bodyPr>
          <a:lstStyle/>
          <a:p>
            <a:r>
              <a:rPr lang="nl-NL" sz="2800" b="1" dirty="0" smtClean="0"/>
              <a:t>Genesis 24</a:t>
            </a:r>
          </a:p>
          <a:p>
            <a:r>
              <a:rPr lang="nl-NL" sz="2800" dirty="0" smtClean="0"/>
              <a:t>(…)</a:t>
            </a:r>
          </a:p>
          <a:p>
            <a:r>
              <a:rPr lang="nl-NL" sz="2800" dirty="0"/>
              <a:t>20 Zij haastte zich en goot haar kruik leeg in de drinkbak en liep snel weer terug naar de put om water te putten. Zij putte voor al zijn kamelen.</a:t>
            </a:r>
          </a:p>
        </p:txBody>
      </p:sp>
      <p:pic>
        <p:nvPicPr>
          <p:cNvPr id="2" name="Afbeelding 1"/>
          <p:cNvPicPr>
            <a:picLocks noChangeAspect="1"/>
          </p:cNvPicPr>
          <p:nvPr/>
        </p:nvPicPr>
        <p:blipFill>
          <a:blip r:embed="rId2"/>
          <a:stretch>
            <a:fillRect/>
          </a:stretch>
        </p:blipFill>
        <p:spPr>
          <a:xfrm>
            <a:off x="2183822" y="3771900"/>
            <a:ext cx="3437657" cy="2578243"/>
          </a:xfrm>
          <a:prstGeom prst="rect">
            <a:avLst/>
          </a:prstGeom>
        </p:spPr>
      </p:pic>
      <p:pic>
        <p:nvPicPr>
          <p:cNvPr id="3" name="Afbeelding 2"/>
          <p:cNvPicPr>
            <a:picLocks noChangeAspect="1"/>
          </p:cNvPicPr>
          <p:nvPr/>
        </p:nvPicPr>
        <p:blipFill>
          <a:blip r:embed="rId3"/>
          <a:stretch>
            <a:fillRect/>
          </a:stretch>
        </p:blipFill>
        <p:spPr>
          <a:xfrm>
            <a:off x="7782790" y="2860096"/>
            <a:ext cx="3919105" cy="2939329"/>
          </a:xfrm>
          <a:prstGeom prst="rect">
            <a:avLst/>
          </a:prstGeom>
        </p:spPr>
      </p:pic>
    </p:spTree>
    <p:extLst>
      <p:ext uri="{BB962C8B-B14F-4D97-AF65-F5344CB8AC3E}">
        <p14:creationId xmlns:p14="http://schemas.microsoft.com/office/powerpoint/2010/main" val="2679361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5691" y="3152914"/>
            <a:ext cx="3851305" cy="3538593"/>
          </a:xfrm>
          <a:prstGeom prst="rect">
            <a:avLst/>
          </a:prstGeom>
        </p:spPr>
      </p:pic>
      <p:sp>
        <p:nvSpPr>
          <p:cNvPr id="4" name="Rechthoek 3"/>
          <p:cNvSpPr/>
          <p:nvPr/>
        </p:nvSpPr>
        <p:spPr>
          <a:xfrm>
            <a:off x="439881" y="414726"/>
            <a:ext cx="10522527" cy="2677656"/>
          </a:xfrm>
          <a:prstGeom prst="rect">
            <a:avLst/>
          </a:prstGeom>
        </p:spPr>
        <p:txBody>
          <a:bodyPr wrap="square">
            <a:spAutoFit/>
          </a:bodyPr>
          <a:lstStyle/>
          <a:p>
            <a:r>
              <a:rPr lang="nl-NL" sz="2800" b="1" dirty="0" smtClean="0"/>
              <a:t>Exodus 16</a:t>
            </a:r>
          </a:p>
          <a:p>
            <a:r>
              <a:rPr lang="nl-NL" sz="2800" dirty="0" smtClean="0"/>
              <a:t>15 </a:t>
            </a:r>
            <a:r>
              <a:rPr lang="nl-NL" sz="2800" dirty="0"/>
              <a:t>Toen de Israëlieten dat zagen, zeiden zij tegen elkaar: Wat is dat? Want zij wisten niet wat het was. Mozes zei tegen hen: </a:t>
            </a:r>
            <a:endParaRPr lang="nl-NL" sz="2800" dirty="0" smtClean="0"/>
          </a:p>
          <a:p>
            <a:r>
              <a:rPr lang="nl-NL" sz="2800" dirty="0" smtClean="0"/>
              <a:t>Dit </a:t>
            </a:r>
            <a:r>
              <a:rPr lang="nl-NL" sz="2800" dirty="0"/>
              <a:t>is het brood dat </a:t>
            </a:r>
            <a:r>
              <a:rPr lang="nl-NL" sz="2800" dirty="0" smtClean="0"/>
              <a:t>JAHWEH u </a:t>
            </a:r>
            <a:r>
              <a:rPr lang="nl-NL" sz="2800" dirty="0"/>
              <a:t>te eten gegeven heeft.</a:t>
            </a:r>
          </a:p>
          <a:p>
            <a:r>
              <a:rPr lang="nl-NL" sz="2800" dirty="0"/>
              <a:t>16 Dit is het woord dat </a:t>
            </a:r>
            <a:r>
              <a:rPr lang="nl-NL" sz="2800" dirty="0" smtClean="0"/>
              <a:t>JAHWEH geboden </a:t>
            </a:r>
            <a:r>
              <a:rPr lang="nl-NL" sz="2800" dirty="0"/>
              <a:t>heeft: </a:t>
            </a:r>
            <a:endParaRPr lang="nl-NL" sz="2800" dirty="0" smtClean="0"/>
          </a:p>
          <a:p>
            <a:r>
              <a:rPr lang="nl-NL" sz="2800" dirty="0" smtClean="0"/>
              <a:t>Ieder verzamelt </a:t>
            </a:r>
            <a:r>
              <a:rPr lang="nl-NL" sz="2800" dirty="0"/>
              <a:t>naar wat hij eten </a:t>
            </a:r>
            <a:r>
              <a:rPr lang="nl-NL" sz="2800" dirty="0" smtClean="0"/>
              <a:t>kan (…)</a:t>
            </a:r>
            <a:endParaRPr lang="nl-NL" sz="2800" dirty="0"/>
          </a:p>
        </p:txBody>
      </p:sp>
    </p:spTree>
    <p:extLst>
      <p:ext uri="{BB962C8B-B14F-4D97-AF65-F5344CB8AC3E}">
        <p14:creationId xmlns:p14="http://schemas.microsoft.com/office/powerpoint/2010/main" val="1747171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5691" y="3152914"/>
            <a:ext cx="3851305" cy="3538593"/>
          </a:xfrm>
          <a:prstGeom prst="rect">
            <a:avLst/>
          </a:prstGeom>
        </p:spPr>
      </p:pic>
      <p:sp>
        <p:nvSpPr>
          <p:cNvPr id="4" name="Rechthoek 3"/>
          <p:cNvSpPr/>
          <p:nvPr/>
        </p:nvSpPr>
        <p:spPr>
          <a:xfrm>
            <a:off x="439881" y="414726"/>
            <a:ext cx="10522527" cy="2677656"/>
          </a:xfrm>
          <a:prstGeom prst="rect">
            <a:avLst/>
          </a:prstGeom>
        </p:spPr>
        <p:txBody>
          <a:bodyPr wrap="square">
            <a:spAutoFit/>
          </a:bodyPr>
          <a:lstStyle/>
          <a:p>
            <a:r>
              <a:rPr lang="nl-NL" sz="2800" b="1" dirty="0" smtClean="0"/>
              <a:t>Exodus 16</a:t>
            </a:r>
          </a:p>
          <a:p>
            <a:r>
              <a:rPr lang="nl-NL" sz="2800" dirty="0" smtClean="0"/>
              <a:t>15 </a:t>
            </a:r>
            <a:r>
              <a:rPr lang="nl-NL" sz="2800" dirty="0"/>
              <a:t>Toen de Israëlieten dat zagen, zeiden zij tegen elkaar: Wat is dat? Want zij wisten niet wat het was. Mozes zei tegen hen: </a:t>
            </a:r>
            <a:endParaRPr lang="nl-NL" sz="2800" dirty="0" smtClean="0"/>
          </a:p>
          <a:p>
            <a:r>
              <a:rPr lang="nl-NL" sz="2800" dirty="0" smtClean="0"/>
              <a:t>Dit </a:t>
            </a:r>
            <a:r>
              <a:rPr lang="nl-NL" sz="2800" dirty="0"/>
              <a:t>is het brood dat </a:t>
            </a:r>
            <a:r>
              <a:rPr lang="nl-NL" sz="2800" dirty="0" smtClean="0"/>
              <a:t>JAHWEH u </a:t>
            </a:r>
            <a:r>
              <a:rPr lang="nl-NL" sz="2800" dirty="0"/>
              <a:t>te eten gegeven </a:t>
            </a:r>
            <a:r>
              <a:rPr lang="nl-NL" sz="2800" dirty="0" smtClean="0"/>
              <a:t>heeft:</a:t>
            </a:r>
            <a:endParaRPr lang="nl-NL" sz="2800" dirty="0"/>
          </a:p>
          <a:p>
            <a:r>
              <a:rPr lang="nl-NL" sz="2800" dirty="0"/>
              <a:t>16 Dit is het woord dat </a:t>
            </a:r>
            <a:r>
              <a:rPr lang="nl-NL" sz="2800" dirty="0" smtClean="0"/>
              <a:t>JAHWEH geboden heeft. </a:t>
            </a:r>
          </a:p>
          <a:p>
            <a:r>
              <a:rPr lang="nl-NL" sz="2800" dirty="0" smtClean="0"/>
              <a:t>Ieder verzamelt </a:t>
            </a:r>
            <a:r>
              <a:rPr lang="nl-NL" sz="2800" dirty="0"/>
              <a:t>naar wat hij eten </a:t>
            </a:r>
            <a:r>
              <a:rPr lang="nl-NL" sz="2800" dirty="0" smtClean="0"/>
              <a:t>kan (…)</a:t>
            </a:r>
            <a:endParaRPr lang="nl-NL" sz="2800" dirty="0"/>
          </a:p>
        </p:txBody>
      </p:sp>
      <p:sp>
        <p:nvSpPr>
          <p:cNvPr id="2" name="Tekstvak 1"/>
          <p:cNvSpPr txBox="1"/>
          <p:nvPr/>
        </p:nvSpPr>
        <p:spPr>
          <a:xfrm>
            <a:off x="1350819" y="4322045"/>
            <a:ext cx="5392881" cy="1200329"/>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Ø"/>
            </a:pPr>
            <a:r>
              <a:rPr lang="nl-NL" sz="2400" dirty="0" smtClean="0"/>
              <a:t>Brood = leven</a:t>
            </a:r>
          </a:p>
          <a:p>
            <a:pPr marL="285750" indent="-285750">
              <a:buFont typeface="Wingdings" panose="05000000000000000000" pitchFamily="2" charset="2"/>
              <a:buChar char="Ø"/>
            </a:pPr>
            <a:r>
              <a:rPr lang="nl-NL" sz="2400" dirty="0" smtClean="0"/>
              <a:t>Brood = woord</a:t>
            </a:r>
          </a:p>
          <a:p>
            <a:pPr marL="285750" indent="-285750">
              <a:buFont typeface="Wingdings" panose="05000000000000000000" pitchFamily="2" charset="2"/>
              <a:buChar char="Ø"/>
            </a:pPr>
            <a:r>
              <a:rPr lang="nl-NL" sz="2400" dirty="0" smtClean="0"/>
              <a:t>Brood = het levende Woord van God!</a:t>
            </a:r>
            <a:endParaRPr lang="nl-NL" sz="2400" dirty="0"/>
          </a:p>
        </p:txBody>
      </p:sp>
    </p:spTree>
    <p:extLst>
      <p:ext uri="{BB962C8B-B14F-4D97-AF65-F5344CB8AC3E}">
        <p14:creationId xmlns:p14="http://schemas.microsoft.com/office/powerpoint/2010/main" val="678469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39881" y="414726"/>
            <a:ext cx="11052464" cy="3108543"/>
          </a:xfrm>
          <a:prstGeom prst="rect">
            <a:avLst/>
          </a:prstGeom>
        </p:spPr>
        <p:txBody>
          <a:bodyPr wrap="square">
            <a:spAutoFit/>
          </a:bodyPr>
          <a:lstStyle/>
          <a:p>
            <a:r>
              <a:rPr lang="nl-NL" sz="2800" b="1" dirty="0" smtClean="0"/>
              <a:t>Richteren 7</a:t>
            </a:r>
          </a:p>
          <a:p>
            <a:r>
              <a:rPr lang="nl-NL" sz="2800" dirty="0"/>
              <a:t>19 Zo kwam Gideon met de honderd mannen die bij hem waren, bij de rand van het </a:t>
            </a:r>
            <a:r>
              <a:rPr lang="nl-NL" sz="2800" dirty="0" smtClean="0"/>
              <a:t>kamp. (…) Toen </a:t>
            </a:r>
            <a:r>
              <a:rPr lang="nl-NL" sz="2800" dirty="0"/>
              <a:t>bliezen zij op de bazuinen en sloegen de kruiken die in hun hand waren, in stukken.</a:t>
            </a:r>
          </a:p>
          <a:p>
            <a:r>
              <a:rPr lang="nl-NL" sz="2800" dirty="0"/>
              <a:t>20 Zo bliezen de drie groepen op de bazuinen en braken de kruiken. Met hun linkerhand hielden zij de fakkels vast en met hun rechterhand de bazuinen om daarop te </a:t>
            </a:r>
            <a:r>
              <a:rPr lang="nl-NL" sz="2800" dirty="0" smtClean="0"/>
              <a:t>blazen…..</a:t>
            </a:r>
            <a:endParaRPr lang="nl-NL" sz="2800" dirty="0"/>
          </a:p>
        </p:txBody>
      </p:sp>
      <p:pic>
        <p:nvPicPr>
          <p:cNvPr id="2" name="Afbeelding 1"/>
          <p:cNvPicPr>
            <a:picLocks noChangeAspect="1"/>
          </p:cNvPicPr>
          <p:nvPr/>
        </p:nvPicPr>
        <p:blipFill>
          <a:blip r:embed="rId2"/>
          <a:stretch>
            <a:fillRect/>
          </a:stretch>
        </p:blipFill>
        <p:spPr>
          <a:xfrm>
            <a:off x="1123949" y="3787486"/>
            <a:ext cx="3874077" cy="2905558"/>
          </a:xfrm>
          <a:prstGeom prst="rect">
            <a:avLst/>
          </a:prstGeom>
        </p:spPr>
      </p:pic>
      <p:pic>
        <p:nvPicPr>
          <p:cNvPr id="3" name="Afbeelding 2"/>
          <p:cNvPicPr>
            <a:picLocks noChangeAspect="1"/>
          </p:cNvPicPr>
          <p:nvPr/>
        </p:nvPicPr>
        <p:blipFill>
          <a:blip r:embed="rId3"/>
          <a:stretch>
            <a:fillRect/>
          </a:stretch>
        </p:blipFill>
        <p:spPr>
          <a:xfrm>
            <a:off x="7190510" y="3280065"/>
            <a:ext cx="4395354" cy="3296516"/>
          </a:xfrm>
          <a:prstGeom prst="rect">
            <a:avLst/>
          </a:prstGeom>
        </p:spPr>
      </p:pic>
    </p:spTree>
    <p:extLst>
      <p:ext uri="{BB962C8B-B14F-4D97-AF65-F5344CB8AC3E}">
        <p14:creationId xmlns:p14="http://schemas.microsoft.com/office/powerpoint/2010/main" val="200374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758545" y="1028699"/>
            <a:ext cx="3605645" cy="3605645"/>
          </a:xfrm>
          <a:prstGeom prst="rect">
            <a:avLst/>
          </a:prstGeom>
        </p:spPr>
      </p:pic>
      <p:sp>
        <p:nvSpPr>
          <p:cNvPr id="4" name="Rechthoek 3"/>
          <p:cNvSpPr/>
          <p:nvPr/>
        </p:nvSpPr>
        <p:spPr>
          <a:xfrm>
            <a:off x="685799" y="598741"/>
            <a:ext cx="7678883" cy="1384995"/>
          </a:xfrm>
          <a:prstGeom prst="rect">
            <a:avLst/>
          </a:prstGeom>
        </p:spPr>
        <p:txBody>
          <a:bodyPr wrap="square">
            <a:spAutoFit/>
          </a:bodyPr>
          <a:lstStyle/>
          <a:p>
            <a:pPr lvl="0"/>
            <a:r>
              <a:rPr lang="nl-NL" sz="2800" b="1" dirty="0" smtClean="0">
                <a:solidFill>
                  <a:prstClr val="black"/>
                </a:solidFill>
              </a:rPr>
              <a:t>1 Samuël 10</a:t>
            </a:r>
            <a:endParaRPr lang="nl-NL" sz="2800" b="1" dirty="0">
              <a:solidFill>
                <a:prstClr val="black"/>
              </a:solidFill>
            </a:endParaRPr>
          </a:p>
          <a:p>
            <a:pPr lvl="0"/>
            <a:r>
              <a:rPr lang="nl-NL" sz="2800" dirty="0">
                <a:solidFill>
                  <a:prstClr val="black"/>
                </a:solidFill>
              </a:rPr>
              <a:t>1 </a:t>
            </a:r>
            <a:r>
              <a:rPr lang="nl-NL" sz="2800" dirty="0" smtClean="0">
                <a:solidFill>
                  <a:prstClr val="black"/>
                </a:solidFill>
              </a:rPr>
              <a:t>Toen </a:t>
            </a:r>
            <a:r>
              <a:rPr lang="nl-NL" sz="2800" dirty="0">
                <a:solidFill>
                  <a:prstClr val="black"/>
                </a:solidFill>
              </a:rPr>
              <a:t>nam Samuel een </a:t>
            </a:r>
            <a:r>
              <a:rPr lang="nl-NL" sz="2800" dirty="0" smtClean="0">
                <a:solidFill>
                  <a:prstClr val="black"/>
                </a:solidFill>
              </a:rPr>
              <a:t>oliekruik en </a:t>
            </a:r>
            <a:r>
              <a:rPr lang="nl-NL" sz="2800" dirty="0">
                <a:solidFill>
                  <a:prstClr val="black"/>
                </a:solidFill>
              </a:rPr>
              <a:t>goot die leeg op zijn </a:t>
            </a:r>
            <a:r>
              <a:rPr lang="nl-NL" sz="2800" dirty="0" smtClean="0">
                <a:solidFill>
                  <a:prstClr val="black"/>
                </a:solidFill>
              </a:rPr>
              <a:t>hoofd (…)</a:t>
            </a:r>
            <a:endParaRPr lang="nl-NL" dirty="0"/>
          </a:p>
        </p:txBody>
      </p:sp>
    </p:spTree>
    <p:extLst>
      <p:ext uri="{BB962C8B-B14F-4D97-AF65-F5344CB8AC3E}">
        <p14:creationId xmlns:p14="http://schemas.microsoft.com/office/powerpoint/2010/main" val="204579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5799" y="598741"/>
            <a:ext cx="10640292" cy="4401205"/>
          </a:xfrm>
          <a:prstGeom prst="rect">
            <a:avLst/>
          </a:prstGeom>
        </p:spPr>
        <p:txBody>
          <a:bodyPr wrap="square">
            <a:spAutoFit/>
          </a:bodyPr>
          <a:lstStyle/>
          <a:p>
            <a:pPr lvl="0"/>
            <a:r>
              <a:rPr lang="nl-NL" sz="2800" b="1" dirty="0" smtClean="0">
                <a:solidFill>
                  <a:prstClr val="black"/>
                </a:solidFill>
              </a:rPr>
              <a:t>1 Samuël 16</a:t>
            </a:r>
            <a:endParaRPr lang="nl-NL" sz="2800" b="1" dirty="0">
              <a:solidFill>
                <a:prstClr val="black"/>
              </a:solidFill>
            </a:endParaRPr>
          </a:p>
          <a:p>
            <a:pPr lvl="0"/>
            <a:r>
              <a:rPr lang="nl-NL" sz="2800" dirty="0">
                <a:solidFill>
                  <a:prstClr val="black"/>
                </a:solidFill>
              </a:rPr>
              <a:t>1 Toen zei de HEERE tegen Samuel: Hoelang rouwt u om Saul, die Ík immers verworpen heb, zodat hij geen koning over Israël meer zal zijn? Vul uw hoorn met olie, en </a:t>
            </a:r>
            <a:r>
              <a:rPr lang="nl-NL" sz="2800" dirty="0" smtClean="0">
                <a:solidFill>
                  <a:prstClr val="black"/>
                </a:solidFill>
              </a:rPr>
              <a:t>ga….</a:t>
            </a:r>
          </a:p>
          <a:p>
            <a:pPr lvl="0"/>
            <a:r>
              <a:rPr lang="nl-NL" sz="2800" dirty="0" smtClean="0">
                <a:solidFill>
                  <a:prstClr val="black"/>
                </a:solidFill>
              </a:rPr>
              <a:t>(…)</a:t>
            </a:r>
          </a:p>
          <a:p>
            <a:pPr lvl="0"/>
            <a:r>
              <a:rPr lang="nl-NL" sz="2800" dirty="0">
                <a:solidFill>
                  <a:prstClr val="black"/>
                </a:solidFill>
              </a:rPr>
              <a:t>12 ….. </a:t>
            </a:r>
            <a:r>
              <a:rPr lang="nl-NL" sz="2800" dirty="0" smtClean="0">
                <a:solidFill>
                  <a:prstClr val="black"/>
                </a:solidFill>
              </a:rPr>
              <a:t>JAHWEH zei</a:t>
            </a:r>
            <a:r>
              <a:rPr lang="nl-NL" sz="2800" dirty="0">
                <a:solidFill>
                  <a:prstClr val="black"/>
                </a:solidFill>
              </a:rPr>
              <a:t>: Sta op, zalf hem, want deze is het.</a:t>
            </a:r>
          </a:p>
          <a:p>
            <a:pPr lvl="0"/>
            <a:r>
              <a:rPr lang="nl-NL" sz="2800" dirty="0">
                <a:solidFill>
                  <a:prstClr val="black"/>
                </a:solidFill>
              </a:rPr>
              <a:t>13 Toen nam Samuel de oliehoorn en </a:t>
            </a:r>
            <a:r>
              <a:rPr lang="nl-NL" sz="2800" dirty="0" smtClean="0">
                <a:solidFill>
                  <a:prstClr val="black"/>
                </a:solidFill>
              </a:rPr>
              <a:t>zalfde </a:t>
            </a:r>
          </a:p>
          <a:p>
            <a:pPr lvl="0"/>
            <a:r>
              <a:rPr lang="nl-NL" sz="2800" dirty="0" smtClean="0">
                <a:solidFill>
                  <a:prstClr val="black"/>
                </a:solidFill>
              </a:rPr>
              <a:t>hem </a:t>
            </a:r>
            <a:r>
              <a:rPr lang="nl-NL" sz="2800" dirty="0">
                <a:solidFill>
                  <a:prstClr val="black"/>
                </a:solidFill>
              </a:rPr>
              <a:t>te midden van zijn broers. </a:t>
            </a:r>
            <a:r>
              <a:rPr lang="nl-NL" sz="2800" dirty="0" smtClean="0">
                <a:solidFill>
                  <a:prstClr val="black"/>
                </a:solidFill>
              </a:rPr>
              <a:t>En </a:t>
            </a:r>
            <a:r>
              <a:rPr lang="nl-NL" sz="2800" dirty="0">
                <a:solidFill>
                  <a:prstClr val="black"/>
                </a:solidFill>
              </a:rPr>
              <a:t>de Geest </a:t>
            </a:r>
            <a:endParaRPr lang="nl-NL" sz="2800" dirty="0" smtClean="0">
              <a:solidFill>
                <a:prstClr val="black"/>
              </a:solidFill>
            </a:endParaRPr>
          </a:p>
          <a:p>
            <a:pPr lvl="0"/>
            <a:r>
              <a:rPr lang="nl-NL" sz="2800" dirty="0" smtClean="0">
                <a:solidFill>
                  <a:prstClr val="black"/>
                </a:solidFill>
              </a:rPr>
              <a:t>van JAHWEH werd </a:t>
            </a:r>
            <a:r>
              <a:rPr lang="nl-NL" sz="2800" dirty="0">
                <a:solidFill>
                  <a:prstClr val="black"/>
                </a:solidFill>
              </a:rPr>
              <a:t>vaardig </a:t>
            </a:r>
            <a:r>
              <a:rPr lang="nl-NL" sz="2800" dirty="0" smtClean="0">
                <a:solidFill>
                  <a:prstClr val="black"/>
                </a:solidFill>
              </a:rPr>
              <a:t>over </a:t>
            </a:r>
            <a:r>
              <a:rPr lang="nl-NL" sz="2800" dirty="0">
                <a:solidFill>
                  <a:prstClr val="black"/>
                </a:solidFill>
              </a:rPr>
              <a:t>David vanaf </a:t>
            </a:r>
            <a:endParaRPr lang="nl-NL" sz="2800" dirty="0" smtClean="0">
              <a:solidFill>
                <a:prstClr val="black"/>
              </a:solidFill>
            </a:endParaRPr>
          </a:p>
          <a:p>
            <a:pPr lvl="0"/>
            <a:r>
              <a:rPr lang="nl-NL" sz="2800" dirty="0" smtClean="0">
                <a:solidFill>
                  <a:prstClr val="black"/>
                </a:solidFill>
              </a:rPr>
              <a:t>die </a:t>
            </a:r>
            <a:r>
              <a:rPr lang="nl-NL" sz="2800" dirty="0">
                <a:solidFill>
                  <a:prstClr val="black"/>
                </a:solidFill>
              </a:rPr>
              <a:t>dag en voortaan.</a:t>
            </a:r>
            <a:endParaRPr lang="nl-NL" dirty="0"/>
          </a:p>
        </p:txBody>
      </p:sp>
      <p:pic>
        <p:nvPicPr>
          <p:cNvPr id="2" name="Afbeelding 1"/>
          <p:cNvPicPr>
            <a:picLocks noChangeAspect="1"/>
          </p:cNvPicPr>
          <p:nvPr/>
        </p:nvPicPr>
        <p:blipFill>
          <a:blip r:embed="rId2"/>
          <a:stretch>
            <a:fillRect/>
          </a:stretch>
        </p:blipFill>
        <p:spPr>
          <a:xfrm>
            <a:off x="7699664" y="3382211"/>
            <a:ext cx="4313959" cy="3235469"/>
          </a:xfrm>
          <a:prstGeom prst="rect">
            <a:avLst/>
          </a:prstGeom>
        </p:spPr>
      </p:pic>
    </p:spTree>
    <p:extLst>
      <p:ext uri="{BB962C8B-B14F-4D97-AF65-F5344CB8AC3E}">
        <p14:creationId xmlns:p14="http://schemas.microsoft.com/office/powerpoint/2010/main" val="4026125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39881" y="414726"/>
            <a:ext cx="11052464" cy="2677656"/>
          </a:xfrm>
          <a:prstGeom prst="rect">
            <a:avLst/>
          </a:prstGeom>
        </p:spPr>
        <p:txBody>
          <a:bodyPr wrap="square">
            <a:spAutoFit/>
          </a:bodyPr>
          <a:lstStyle/>
          <a:p>
            <a:r>
              <a:rPr lang="nl-NL" sz="2800" b="1" dirty="0" smtClean="0"/>
              <a:t>Johannes 3</a:t>
            </a:r>
          </a:p>
          <a:p>
            <a:r>
              <a:rPr lang="nl-NL" sz="2800" dirty="0"/>
              <a:t>1 En op de derde dag was er een bruiloft te </a:t>
            </a:r>
            <a:r>
              <a:rPr lang="nl-NL" sz="2800" dirty="0" err="1"/>
              <a:t>Kana</a:t>
            </a:r>
            <a:r>
              <a:rPr lang="nl-NL" sz="2800" dirty="0"/>
              <a:t> in </a:t>
            </a:r>
            <a:r>
              <a:rPr lang="nl-NL" sz="2800" dirty="0" smtClean="0"/>
              <a:t>Galilea…..</a:t>
            </a:r>
          </a:p>
          <a:p>
            <a:r>
              <a:rPr lang="nl-NL" sz="2800" dirty="0" smtClean="0"/>
              <a:t>(…)</a:t>
            </a:r>
          </a:p>
          <a:p>
            <a:r>
              <a:rPr lang="nl-NL" sz="2800" dirty="0"/>
              <a:t>6 En daar waren zes stenen watervaten </a:t>
            </a:r>
            <a:r>
              <a:rPr lang="nl-NL" sz="2800" dirty="0" smtClean="0"/>
              <a:t>neergezet</a:t>
            </a:r>
            <a:r>
              <a:rPr lang="nl-NL" sz="2800" dirty="0"/>
              <a:t> </a:t>
            </a:r>
            <a:r>
              <a:rPr lang="nl-NL" sz="2800" dirty="0" smtClean="0"/>
              <a:t>(…)</a:t>
            </a:r>
            <a:endParaRPr lang="nl-NL" sz="2800" dirty="0"/>
          </a:p>
          <a:p>
            <a:r>
              <a:rPr lang="nl-NL" sz="2800" dirty="0"/>
              <a:t>7 Jezus zei tegen hen: Vul de watervaten met water. En zij vulden ze tot aan de rand</a:t>
            </a:r>
            <a:r>
              <a:rPr lang="nl-NL" sz="2800" dirty="0" smtClean="0"/>
              <a:t>.</a:t>
            </a:r>
            <a:endParaRPr lang="nl-NL" sz="2800" dirty="0"/>
          </a:p>
        </p:txBody>
      </p:sp>
      <p:pic>
        <p:nvPicPr>
          <p:cNvPr id="2" name="Afbeelding 1"/>
          <p:cNvPicPr>
            <a:picLocks noChangeAspect="1"/>
          </p:cNvPicPr>
          <p:nvPr/>
        </p:nvPicPr>
        <p:blipFill>
          <a:blip r:embed="rId2"/>
          <a:stretch>
            <a:fillRect/>
          </a:stretch>
        </p:blipFill>
        <p:spPr>
          <a:xfrm>
            <a:off x="8084128" y="3782291"/>
            <a:ext cx="3659331" cy="2744498"/>
          </a:xfrm>
          <a:prstGeom prst="rect">
            <a:avLst/>
          </a:prstGeom>
        </p:spPr>
      </p:pic>
    </p:spTree>
    <p:extLst>
      <p:ext uri="{BB962C8B-B14F-4D97-AF65-F5344CB8AC3E}">
        <p14:creationId xmlns:p14="http://schemas.microsoft.com/office/powerpoint/2010/main" val="253304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39881" y="414726"/>
            <a:ext cx="11052464" cy="3970318"/>
          </a:xfrm>
          <a:prstGeom prst="rect">
            <a:avLst/>
          </a:prstGeom>
        </p:spPr>
        <p:txBody>
          <a:bodyPr wrap="square">
            <a:spAutoFit/>
          </a:bodyPr>
          <a:lstStyle/>
          <a:p>
            <a:r>
              <a:rPr lang="nl-NL" sz="2800" b="1" dirty="0" smtClean="0"/>
              <a:t>Johannes 3</a:t>
            </a:r>
          </a:p>
          <a:p>
            <a:r>
              <a:rPr lang="nl-NL" sz="2800" dirty="0" smtClean="0"/>
              <a:t>8 </a:t>
            </a:r>
            <a:r>
              <a:rPr lang="nl-NL" sz="2800" dirty="0"/>
              <a:t>En Hij zei tegen hen: Schep er nu iets uit en breng het naar de ceremoniemeester; en zij brachten het.</a:t>
            </a:r>
          </a:p>
          <a:p>
            <a:r>
              <a:rPr lang="nl-NL" sz="2800" dirty="0"/>
              <a:t>9 Toen nu de ceremoniemeester het water geproefd had, dat wijn geworden </a:t>
            </a:r>
            <a:r>
              <a:rPr lang="nl-NL" sz="2800" dirty="0" smtClean="0"/>
              <a:t>was (…) </a:t>
            </a:r>
            <a:r>
              <a:rPr lang="nl-NL" sz="2800" dirty="0"/>
              <a:t>riep de ceremoniemeester de bruidegom.</a:t>
            </a:r>
          </a:p>
          <a:p>
            <a:r>
              <a:rPr lang="nl-NL" sz="2800" dirty="0"/>
              <a:t>10 En hij zei tegen hem: Iedereen zet eerst de goede wijn voor, en wanneer men er goed van gedronken heeft, </a:t>
            </a:r>
            <a:endParaRPr lang="nl-NL" sz="2800" dirty="0" smtClean="0"/>
          </a:p>
          <a:p>
            <a:r>
              <a:rPr lang="nl-NL" sz="2800" dirty="0" smtClean="0"/>
              <a:t>Daarna de </a:t>
            </a:r>
            <a:r>
              <a:rPr lang="nl-NL" sz="2800" dirty="0"/>
              <a:t>mindere; u hebt de </a:t>
            </a:r>
            <a:endParaRPr lang="nl-NL" sz="2800" dirty="0" smtClean="0"/>
          </a:p>
          <a:p>
            <a:r>
              <a:rPr lang="nl-NL" sz="2800" dirty="0" smtClean="0"/>
              <a:t>goede </a:t>
            </a:r>
            <a:r>
              <a:rPr lang="nl-NL" sz="2800" dirty="0"/>
              <a:t>wijn tot nu bewaard.</a:t>
            </a:r>
          </a:p>
        </p:txBody>
      </p:sp>
      <p:pic>
        <p:nvPicPr>
          <p:cNvPr id="3" name="Afbeelding 2"/>
          <p:cNvPicPr>
            <a:picLocks noChangeAspect="1"/>
          </p:cNvPicPr>
          <p:nvPr/>
        </p:nvPicPr>
        <p:blipFill>
          <a:blip r:embed="rId2"/>
          <a:stretch>
            <a:fillRect/>
          </a:stretch>
        </p:blipFill>
        <p:spPr>
          <a:xfrm>
            <a:off x="6712527" y="3351484"/>
            <a:ext cx="4334741" cy="3251056"/>
          </a:xfrm>
          <a:prstGeom prst="rect">
            <a:avLst/>
          </a:prstGeom>
        </p:spPr>
      </p:pic>
    </p:spTree>
    <p:extLst>
      <p:ext uri="{BB962C8B-B14F-4D97-AF65-F5344CB8AC3E}">
        <p14:creationId xmlns:p14="http://schemas.microsoft.com/office/powerpoint/2010/main" val="397326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126394" y="2661431"/>
            <a:ext cx="10116570" cy="861774"/>
          </a:xfrm>
          <a:prstGeom prst="rect">
            <a:avLst/>
          </a:prstGeom>
          <a:noFill/>
        </p:spPr>
        <p:txBody>
          <a:bodyPr wrap="square" rtlCol="0">
            <a:spAutoFit/>
          </a:bodyPr>
          <a:lstStyle/>
          <a:p>
            <a:pPr eaLnBrk="0" fontAlgn="base" hangingPunct="0">
              <a:spcBef>
                <a:spcPct val="0"/>
              </a:spcBef>
              <a:spcAft>
                <a:spcPct val="0"/>
              </a:spcAft>
            </a:pPr>
            <a:r>
              <a:rPr lang="nl-NL" sz="5000" dirty="0" smtClean="0">
                <a:solidFill>
                  <a:srgbClr val="0070C0"/>
                </a:solidFill>
                <a:latin typeface="Eras Bold ITC" panose="020B0907030504020204" pitchFamily="34" charset="0"/>
                <a:ea typeface="ＭＳ Ｐゴシック" pitchFamily="34" charset="-128"/>
              </a:rPr>
              <a:t>Elisa en de olie van de weduwe</a:t>
            </a:r>
            <a:endParaRPr lang="nl-NL" sz="5000" dirty="0">
              <a:solidFill>
                <a:srgbClr val="0070C0"/>
              </a:solidFill>
              <a:latin typeface="Eras Bold ITC" panose="020B0907030504020204" pitchFamily="34" charset="0"/>
              <a:ea typeface="ＭＳ Ｐゴシック" pitchFamily="34" charset="-128"/>
            </a:endParaRPr>
          </a:p>
        </p:txBody>
      </p:sp>
    </p:spTree>
    <p:extLst>
      <p:ext uri="{BB962C8B-B14F-4D97-AF65-F5344CB8AC3E}">
        <p14:creationId xmlns:p14="http://schemas.microsoft.com/office/powerpoint/2010/main" val="280887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4371" y="426027"/>
            <a:ext cx="11452437" cy="5632311"/>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 En Elia, de </a:t>
            </a:r>
            <a:r>
              <a:rPr lang="nl-NL" sz="3000" dirty="0" err="1">
                <a:solidFill>
                  <a:srgbClr val="002060"/>
                </a:solidFill>
              </a:rPr>
              <a:t>Tisbiet</a:t>
            </a:r>
            <a:r>
              <a:rPr lang="nl-NL" sz="3000" dirty="0">
                <a:solidFill>
                  <a:srgbClr val="002060"/>
                </a:solidFill>
              </a:rPr>
              <a:t>, uit de inwoners van </a:t>
            </a:r>
            <a:r>
              <a:rPr lang="nl-NL" sz="3000" dirty="0" err="1">
                <a:solidFill>
                  <a:srgbClr val="002060"/>
                </a:solidFill>
              </a:rPr>
              <a:t>Gilead</a:t>
            </a:r>
            <a:r>
              <a:rPr lang="nl-NL" sz="3000" dirty="0">
                <a:solidFill>
                  <a:srgbClr val="002060"/>
                </a:solidFill>
              </a:rPr>
              <a:t>, zei tegen </a:t>
            </a:r>
            <a:r>
              <a:rPr lang="nl-NL" sz="3000" dirty="0" err="1">
                <a:solidFill>
                  <a:srgbClr val="002060"/>
                </a:solidFill>
              </a:rPr>
              <a:t>Achab</a:t>
            </a:r>
            <a:r>
              <a:rPr lang="nl-NL" sz="3000" dirty="0">
                <a:solidFill>
                  <a:srgbClr val="002060"/>
                </a:solidFill>
              </a:rPr>
              <a:t>: Zo waar </a:t>
            </a:r>
            <a:r>
              <a:rPr lang="nl-NL" sz="3000" dirty="0" smtClean="0">
                <a:solidFill>
                  <a:srgbClr val="002060"/>
                </a:solidFill>
              </a:rPr>
              <a:t>JAHWEH, </a:t>
            </a:r>
            <a:r>
              <a:rPr lang="nl-NL" sz="3000" dirty="0">
                <a:solidFill>
                  <a:srgbClr val="002060"/>
                </a:solidFill>
              </a:rPr>
              <a:t>de God van Israël, leeft, voor Wiens aangezicht ik sta, er zal deze jaren geen dauw of regen komen, behalve op mijn woord!</a:t>
            </a:r>
          </a:p>
          <a:p>
            <a:r>
              <a:rPr lang="nl-NL" sz="3000" dirty="0">
                <a:solidFill>
                  <a:srgbClr val="002060"/>
                </a:solidFill>
              </a:rPr>
              <a:t>2 Daarna kwam het woord van </a:t>
            </a:r>
            <a:r>
              <a:rPr lang="nl-NL" sz="3000" dirty="0" smtClean="0">
                <a:solidFill>
                  <a:srgbClr val="002060"/>
                </a:solidFill>
              </a:rPr>
              <a:t>JAHWEH tot </a:t>
            </a:r>
            <a:r>
              <a:rPr lang="nl-NL" sz="3000" dirty="0">
                <a:solidFill>
                  <a:srgbClr val="002060"/>
                </a:solidFill>
              </a:rPr>
              <a:t>hem:</a:t>
            </a:r>
          </a:p>
          <a:p>
            <a:r>
              <a:rPr lang="nl-NL" sz="3000" dirty="0">
                <a:solidFill>
                  <a:srgbClr val="002060"/>
                </a:solidFill>
              </a:rPr>
              <a:t>3 Ga weg </a:t>
            </a:r>
            <a:r>
              <a:rPr lang="nl-NL" sz="3000" dirty="0" smtClean="0">
                <a:solidFill>
                  <a:srgbClr val="002060"/>
                </a:solidFill>
              </a:rPr>
              <a:t>van hier</a:t>
            </a:r>
            <a:r>
              <a:rPr lang="nl-NL" sz="3000" dirty="0">
                <a:solidFill>
                  <a:srgbClr val="002060"/>
                </a:solidFill>
              </a:rPr>
              <a:t>, keer u naar het </a:t>
            </a:r>
            <a:r>
              <a:rPr lang="nl-NL" sz="3000" dirty="0" smtClean="0">
                <a:solidFill>
                  <a:srgbClr val="002060"/>
                </a:solidFill>
              </a:rPr>
              <a:t>oosten en </a:t>
            </a:r>
            <a:r>
              <a:rPr lang="nl-NL" sz="3000" dirty="0">
                <a:solidFill>
                  <a:srgbClr val="002060"/>
                </a:solidFill>
              </a:rPr>
              <a:t>verberg u bij de </a:t>
            </a:r>
            <a:r>
              <a:rPr lang="nl-NL" sz="3000" dirty="0" smtClean="0">
                <a:solidFill>
                  <a:srgbClr val="002060"/>
                </a:solidFill>
              </a:rPr>
              <a:t>beek </a:t>
            </a:r>
            <a:r>
              <a:rPr lang="nl-NL" sz="3000" dirty="0" err="1" smtClean="0">
                <a:solidFill>
                  <a:srgbClr val="002060"/>
                </a:solidFill>
              </a:rPr>
              <a:t>Krith</a:t>
            </a:r>
            <a:r>
              <a:rPr lang="nl-NL" sz="3000" dirty="0">
                <a:solidFill>
                  <a:srgbClr val="002060"/>
                </a:solidFill>
              </a:rPr>
              <a:t>, die aan de </a:t>
            </a:r>
            <a:r>
              <a:rPr lang="nl-NL" sz="3000" dirty="0" smtClean="0">
                <a:solidFill>
                  <a:srgbClr val="002060"/>
                </a:solidFill>
              </a:rPr>
              <a:t>overzijde </a:t>
            </a:r>
            <a:r>
              <a:rPr lang="nl-NL" sz="3000" dirty="0">
                <a:solidFill>
                  <a:srgbClr val="002060"/>
                </a:solidFill>
              </a:rPr>
              <a:t>van </a:t>
            </a:r>
            <a:r>
              <a:rPr lang="nl-NL" sz="3000" dirty="0" smtClean="0">
                <a:solidFill>
                  <a:srgbClr val="002060"/>
                </a:solidFill>
              </a:rPr>
              <a:t>de Jordaan </a:t>
            </a:r>
            <a:r>
              <a:rPr lang="nl-NL" sz="3000" dirty="0">
                <a:solidFill>
                  <a:srgbClr val="002060"/>
                </a:solidFill>
              </a:rPr>
              <a:t>stroomt</a:t>
            </a:r>
            <a:r>
              <a:rPr lang="nl-NL" sz="3000" dirty="0" smtClean="0">
                <a:solidFill>
                  <a:srgbClr val="002060"/>
                </a:solidFill>
              </a:rPr>
              <a:t>.</a:t>
            </a:r>
          </a:p>
          <a:p>
            <a:r>
              <a:rPr lang="nl-NL" sz="3000" dirty="0">
                <a:solidFill>
                  <a:srgbClr val="002060"/>
                </a:solidFill>
              </a:rPr>
              <a:t>4 En het zal gebeuren dat u uit de beek zult drinken. Verder heb Ik de raven geboden om u daar te onderhouden.</a:t>
            </a:r>
          </a:p>
          <a:p>
            <a:r>
              <a:rPr lang="nl-NL" sz="3000" dirty="0">
                <a:solidFill>
                  <a:srgbClr val="002060"/>
                </a:solidFill>
              </a:rPr>
              <a:t>5 Hij ging dan op weg en deed overeenkomstig het woord van JAHWEH. Hij ging wonen bij de beek </a:t>
            </a:r>
            <a:r>
              <a:rPr lang="nl-NL" sz="3000" dirty="0" err="1">
                <a:solidFill>
                  <a:srgbClr val="002060"/>
                </a:solidFill>
              </a:rPr>
              <a:t>Krith</a:t>
            </a:r>
            <a:r>
              <a:rPr lang="nl-NL" sz="3000" dirty="0">
                <a:solidFill>
                  <a:srgbClr val="002060"/>
                </a:solidFill>
              </a:rPr>
              <a:t>, die aan de overzijde van de Jordaan stroomt</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720211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5632311"/>
          </a:xfrm>
          <a:prstGeom prst="rect">
            <a:avLst/>
          </a:prstGeom>
        </p:spPr>
        <p:txBody>
          <a:bodyPr wrap="square">
            <a:spAutoFit/>
          </a:bodyPr>
          <a:lstStyle/>
          <a:p>
            <a:r>
              <a:rPr lang="nl-NL" sz="3000" b="1" dirty="0">
                <a:solidFill>
                  <a:srgbClr val="002060"/>
                </a:solidFill>
              </a:rPr>
              <a:t>2</a:t>
            </a:r>
            <a:r>
              <a:rPr lang="nl-NL" sz="3000" b="1" dirty="0" smtClean="0">
                <a:solidFill>
                  <a:srgbClr val="002060"/>
                </a:solidFill>
              </a:rPr>
              <a:t> Koningen 4</a:t>
            </a:r>
          </a:p>
          <a:p>
            <a:r>
              <a:rPr lang="nl-NL" sz="3000" dirty="0">
                <a:solidFill>
                  <a:srgbClr val="002060"/>
                </a:solidFill>
              </a:rPr>
              <a:t>1 Een vrouw, een van de vrouwen van de leerling-profeten, riep tot Elisa om hulp en zei: Uw dienaar, mijn man, is gestorven, en u weet zelf dat uw dienaar </a:t>
            </a:r>
            <a:r>
              <a:rPr lang="nl-NL" sz="3000" dirty="0" smtClean="0">
                <a:solidFill>
                  <a:srgbClr val="002060"/>
                </a:solidFill>
              </a:rPr>
              <a:t>JAHWEH vreesde</a:t>
            </a:r>
            <a:r>
              <a:rPr lang="nl-NL" sz="3000" dirty="0">
                <a:solidFill>
                  <a:srgbClr val="002060"/>
                </a:solidFill>
              </a:rPr>
              <a:t>. Maar nu is de schuldeiser gekomen om mijn beide kinderen als slaven met zich mee te nemen.</a:t>
            </a:r>
          </a:p>
          <a:p>
            <a:r>
              <a:rPr lang="nl-NL" sz="3000" dirty="0">
                <a:solidFill>
                  <a:srgbClr val="002060"/>
                </a:solidFill>
              </a:rPr>
              <a:t>2 Elisa zei tegen haar: Wat kan ik voor u doen? Vertel mij wat u in huis hebt. En zij zei: Uw dienares heeft niets anders in huis dan een kruikje met olie</a:t>
            </a:r>
            <a:r>
              <a:rPr lang="nl-NL" sz="3000" dirty="0" smtClean="0">
                <a:solidFill>
                  <a:srgbClr val="002060"/>
                </a:solidFill>
              </a:rPr>
              <a:t>.</a:t>
            </a:r>
          </a:p>
          <a:p>
            <a:r>
              <a:rPr lang="nl-NL" sz="3000" dirty="0">
                <a:solidFill>
                  <a:srgbClr val="002060"/>
                </a:solidFill>
              </a:rPr>
              <a:t>3 Toen zei hij: Ga heen en vraag voor u buitenshuis kruiken, van al uw buren, lege kruiken; laat het er niet weinig zijn.</a:t>
            </a:r>
          </a:p>
          <a:p>
            <a:r>
              <a:rPr lang="nl-NL" sz="3000" dirty="0">
                <a:solidFill>
                  <a:srgbClr val="002060"/>
                </a:solidFill>
              </a:rPr>
              <a:t>4 Ga dan naar binnen en sluit de deur achter u en achter uw zonen. Giet vervolgens olie in al die kruiken, en zet weg wat vol is</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3429544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4247317"/>
          </a:xfrm>
          <a:prstGeom prst="rect">
            <a:avLst/>
          </a:prstGeom>
        </p:spPr>
        <p:txBody>
          <a:bodyPr wrap="square">
            <a:spAutoFit/>
          </a:bodyPr>
          <a:lstStyle/>
          <a:p>
            <a:r>
              <a:rPr lang="nl-NL" sz="3000" b="1" dirty="0">
                <a:solidFill>
                  <a:srgbClr val="002060"/>
                </a:solidFill>
              </a:rPr>
              <a:t>2</a:t>
            </a:r>
            <a:r>
              <a:rPr lang="nl-NL" sz="3000" b="1" dirty="0" smtClean="0">
                <a:solidFill>
                  <a:srgbClr val="002060"/>
                </a:solidFill>
              </a:rPr>
              <a:t> Koningen 4</a:t>
            </a:r>
          </a:p>
          <a:p>
            <a:r>
              <a:rPr lang="nl-NL" sz="3000" dirty="0" smtClean="0">
                <a:solidFill>
                  <a:srgbClr val="002060"/>
                </a:solidFill>
              </a:rPr>
              <a:t>5 </a:t>
            </a:r>
            <a:r>
              <a:rPr lang="nl-NL" sz="3000" dirty="0">
                <a:solidFill>
                  <a:srgbClr val="002060"/>
                </a:solidFill>
              </a:rPr>
              <a:t>Zo ging zij bij hem vandaan en sloot de deur achter zich en achter haar zonen. Die gaven haar de kruiken aan en zij goot de olie erin</a:t>
            </a:r>
            <a:r>
              <a:rPr lang="nl-NL" sz="3000" dirty="0" smtClean="0">
                <a:solidFill>
                  <a:srgbClr val="002060"/>
                </a:solidFill>
              </a:rPr>
              <a:t>.</a:t>
            </a:r>
          </a:p>
          <a:p>
            <a:r>
              <a:rPr lang="nl-NL" sz="3000" dirty="0">
                <a:solidFill>
                  <a:srgbClr val="002060"/>
                </a:solidFill>
              </a:rPr>
              <a:t>6 En het gebeurde, toen die kruiken vol waren, dat zij tegen haar zoon zei: Geef mij nog een kruik aan. Maar hij zei tegen haar: Er is geen kruik meer. Toen hield de olie op te stromen</a:t>
            </a:r>
            <a:r>
              <a:rPr lang="nl-NL" sz="3000" dirty="0" smtClean="0">
                <a:solidFill>
                  <a:srgbClr val="002060"/>
                </a:solidFill>
              </a:rPr>
              <a:t>.</a:t>
            </a:r>
          </a:p>
          <a:p>
            <a:r>
              <a:rPr lang="nl-NL" sz="3000" dirty="0">
                <a:solidFill>
                  <a:srgbClr val="002060"/>
                </a:solidFill>
              </a:rPr>
              <a:t>7 Zij kwam en vertelde het de man Gods. Hij zei: Ga de olie verkopen en betaal uw schuldeiser. En wat u en uw zonen betreft, u kunt leven van wat overblijft</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789754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2400657"/>
          </a:xfrm>
          <a:prstGeom prst="rect">
            <a:avLst/>
          </a:prstGeom>
        </p:spPr>
        <p:txBody>
          <a:bodyPr wrap="square">
            <a:spAutoFit/>
          </a:bodyPr>
          <a:lstStyle/>
          <a:p>
            <a:r>
              <a:rPr lang="nl-NL" sz="3000" b="1" dirty="0">
                <a:solidFill>
                  <a:srgbClr val="002060"/>
                </a:solidFill>
              </a:rPr>
              <a:t>2</a:t>
            </a:r>
            <a:r>
              <a:rPr lang="nl-NL" sz="3000" b="1" dirty="0" smtClean="0">
                <a:solidFill>
                  <a:srgbClr val="002060"/>
                </a:solidFill>
              </a:rPr>
              <a:t> Koningen 4</a:t>
            </a:r>
          </a:p>
          <a:p>
            <a:r>
              <a:rPr lang="nl-NL" sz="3000" dirty="0">
                <a:solidFill>
                  <a:srgbClr val="002060"/>
                </a:solidFill>
              </a:rPr>
              <a:t>1 Een vrouw, een van de vrouwen van de leerling-profeten, riep tot Elisa om hulp en zei: Uw dienaar, mijn man, is gestorven, en u weet zelf dat uw dienaar </a:t>
            </a:r>
            <a:r>
              <a:rPr lang="nl-NL" sz="3000" dirty="0" smtClean="0">
                <a:solidFill>
                  <a:srgbClr val="002060"/>
                </a:solidFill>
              </a:rPr>
              <a:t>JAHWEH vreesde</a:t>
            </a:r>
            <a:r>
              <a:rPr lang="nl-NL" sz="3000" dirty="0">
                <a:solidFill>
                  <a:srgbClr val="002060"/>
                </a:solidFill>
              </a:rPr>
              <a:t>. Maar nu is de schuldeiser gekomen om mijn beide kinderen als slaven met zich mee te nemen</a:t>
            </a:r>
            <a:r>
              <a:rPr lang="nl-NL" sz="3000" dirty="0" smtClean="0">
                <a:solidFill>
                  <a:srgbClr val="002060"/>
                </a:solidFill>
              </a:rPr>
              <a:t>.</a:t>
            </a:r>
            <a:endParaRPr lang="nl-NL" sz="3000" dirty="0">
              <a:solidFill>
                <a:srgbClr val="002060"/>
              </a:solidFill>
            </a:endParaRPr>
          </a:p>
        </p:txBody>
      </p:sp>
      <p:sp>
        <p:nvSpPr>
          <p:cNvPr id="3" name="Tekstvak 2"/>
          <p:cNvSpPr txBox="1"/>
          <p:nvPr/>
        </p:nvSpPr>
        <p:spPr>
          <a:xfrm>
            <a:off x="1444337" y="4644163"/>
            <a:ext cx="9216736" cy="492443"/>
          </a:xfrm>
          <a:prstGeom prst="rect">
            <a:avLst/>
          </a:prstGeom>
          <a:noFill/>
          <a:ln w="12700">
            <a:solidFill>
              <a:schemeClr val="tx1"/>
            </a:solidFill>
          </a:ln>
        </p:spPr>
        <p:txBody>
          <a:bodyPr wrap="square" rtlCol="0">
            <a:spAutoFit/>
          </a:bodyPr>
          <a:lstStyle/>
          <a:p>
            <a:pPr marL="342900" indent="-342900">
              <a:buFont typeface="Wingdings" panose="05000000000000000000" pitchFamily="2" charset="2"/>
              <a:buChar char="Ø"/>
            </a:pPr>
            <a:r>
              <a:rPr lang="nl-NL" sz="2600" dirty="0" smtClean="0"/>
              <a:t>Een weduwe met haar kinderen </a:t>
            </a:r>
            <a:r>
              <a:rPr lang="nl-NL" sz="2600" dirty="0" smtClean="0">
                <a:sym typeface="Wingdings" panose="05000000000000000000" pitchFamily="2" charset="2"/>
              </a:rPr>
              <a:t> beeld van het huis van Israël</a:t>
            </a:r>
            <a:endParaRPr lang="nl-NL" sz="2600" dirty="0"/>
          </a:p>
        </p:txBody>
      </p:sp>
    </p:spTree>
    <p:extLst>
      <p:ext uri="{BB962C8B-B14F-4D97-AF65-F5344CB8AC3E}">
        <p14:creationId xmlns:p14="http://schemas.microsoft.com/office/powerpoint/2010/main" val="4137606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1938992"/>
          </a:xfrm>
          <a:prstGeom prst="rect">
            <a:avLst/>
          </a:prstGeom>
        </p:spPr>
        <p:txBody>
          <a:bodyPr wrap="square">
            <a:spAutoFit/>
          </a:bodyPr>
          <a:lstStyle/>
          <a:p>
            <a:r>
              <a:rPr lang="nl-NL" sz="3000" b="1" dirty="0">
                <a:solidFill>
                  <a:srgbClr val="002060"/>
                </a:solidFill>
              </a:rPr>
              <a:t>2</a:t>
            </a:r>
            <a:r>
              <a:rPr lang="nl-NL" sz="3000" b="1" dirty="0" smtClean="0">
                <a:solidFill>
                  <a:srgbClr val="002060"/>
                </a:solidFill>
              </a:rPr>
              <a:t> Koningen 4</a:t>
            </a:r>
          </a:p>
          <a:p>
            <a:r>
              <a:rPr lang="nl-NL" sz="3000" dirty="0" smtClean="0">
                <a:solidFill>
                  <a:srgbClr val="002060"/>
                </a:solidFill>
              </a:rPr>
              <a:t>2 </a:t>
            </a:r>
            <a:r>
              <a:rPr lang="nl-NL" sz="3000" dirty="0">
                <a:solidFill>
                  <a:srgbClr val="002060"/>
                </a:solidFill>
              </a:rPr>
              <a:t>Elisa zei tegen haar: Wat kan ik voor u doen? Vertel mij wat u in huis hebt. En zij zei: Uw dienares heeft niets </a:t>
            </a:r>
            <a:r>
              <a:rPr lang="nl-NL" sz="3000" dirty="0" smtClean="0">
                <a:solidFill>
                  <a:srgbClr val="002060"/>
                </a:solidFill>
              </a:rPr>
              <a:t>in huis, behalve dan alleen een </a:t>
            </a:r>
            <a:r>
              <a:rPr lang="nl-NL" sz="3000" dirty="0">
                <a:solidFill>
                  <a:srgbClr val="002060"/>
                </a:solidFill>
              </a:rPr>
              <a:t>kruikje met olie</a:t>
            </a:r>
            <a:r>
              <a:rPr lang="nl-NL" sz="3000" dirty="0" smtClean="0">
                <a:solidFill>
                  <a:srgbClr val="002060"/>
                </a:solidFill>
              </a:rPr>
              <a:t>.</a:t>
            </a:r>
          </a:p>
        </p:txBody>
      </p:sp>
      <p:pic>
        <p:nvPicPr>
          <p:cNvPr id="3" name="Afbeelding 2"/>
          <p:cNvPicPr>
            <a:picLocks noChangeAspect="1"/>
          </p:cNvPicPr>
          <p:nvPr/>
        </p:nvPicPr>
        <p:blipFill>
          <a:blip r:embed="rId2"/>
          <a:stretch>
            <a:fillRect/>
          </a:stretch>
        </p:blipFill>
        <p:spPr>
          <a:xfrm>
            <a:off x="6376554" y="3034145"/>
            <a:ext cx="5008418" cy="3338945"/>
          </a:xfrm>
          <a:prstGeom prst="rect">
            <a:avLst/>
          </a:prstGeom>
        </p:spPr>
      </p:pic>
    </p:spTree>
    <p:extLst>
      <p:ext uri="{BB962C8B-B14F-4D97-AF65-F5344CB8AC3E}">
        <p14:creationId xmlns:p14="http://schemas.microsoft.com/office/powerpoint/2010/main" val="1137704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2400657"/>
          </a:xfrm>
          <a:prstGeom prst="rect">
            <a:avLst/>
          </a:prstGeom>
        </p:spPr>
        <p:txBody>
          <a:bodyPr wrap="square">
            <a:spAutoFit/>
          </a:bodyPr>
          <a:lstStyle/>
          <a:p>
            <a:r>
              <a:rPr lang="nl-NL" sz="3000" b="1" dirty="0">
                <a:solidFill>
                  <a:srgbClr val="002060"/>
                </a:solidFill>
              </a:rPr>
              <a:t>2</a:t>
            </a:r>
            <a:r>
              <a:rPr lang="nl-NL" sz="3000" b="1" dirty="0" smtClean="0">
                <a:solidFill>
                  <a:srgbClr val="002060"/>
                </a:solidFill>
              </a:rPr>
              <a:t> Koningen 4</a:t>
            </a:r>
          </a:p>
          <a:p>
            <a:r>
              <a:rPr lang="nl-NL" sz="3000" dirty="0" smtClean="0">
                <a:solidFill>
                  <a:srgbClr val="002060"/>
                </a:solidFill>
              </a:rPr>
              <a:t>3 </a:t>
            </a:r>
            <a:r>
              <a:rPr lang="nl-NL" sz="3000" dirty="0">
                <a:solidFill>
                  <a:srgbClr val="002060"/>
                </a:solidFill>
              </a:rPr>
              <a:t>Toen zei hij: Ga heen en vraag voor u buitenshuis kruiken, van al uw buren, lege kruiken; laat het er niet weinig zijn.</a:t>
            </a:r>
          </a:p>
          <a:p>
            <a:r>
              <a:rPr lang="nl-NL" sz="3000" dirty="0">
                <a:solidFill>
                  <a:srgbClr val="002060"/>
                </a:solidFill>
              </a:rPr>
              <a:t>4 Ga dan naar binnen en sluit de deur achter u en achter uw zonen. Giet vervolgens olie in al die kruiken, en zet weg wat vol is</a:t>
            </a:r>
            <a:r>
              <a:rPr lang="nl-NL" sz="3000" dirty="0" smtClean="0">
                <a:solidFill>
                  <a:srgbClr val="002060"/>
                </a:solidFill>
              </a:rPr>
              <a:t>.</a:t>
            </a:r>
            <a:endParaRPr lang="nl-NL" sz="3000" dirty="0">
              <a:solidFill>
                <a:srgbClr val="002060"/>
              </a:solidFill>
            </a:endParaRPr>
          </a:p>
        </p:txBody>
      </p:sp>
      <p:pic>
        <p:nvPicPr>
          <p:cNvPr id="3" name="Afbeelding 2"/>
          <p:cNvPicPr>
            <a:picLocks noChangeAspect="1"/>
          </p:cNvPicPr>
          <p:nvPr/>
        </p:nvPicPr>
        <p:blipFill>
          <a:blip r:embed="rId2"/>
          <a:stretch>
            <a:fillRect/>
          </a:stretch>
        </p:blipFill>
        <p:spPr>
          <a:xfrm>
            <a:off x="7689272" y="3289607"/>
            <a:ext cx="4289713" cy="3380876"/>
          </a:xfrm>
          <a:prstGeom prst="rect">
            <a:avLst/>
          </a:prstGeom>
        </p:spPr>
      </p:pic>
    </p:spTree>
    <p:extLst>
      <p:ext uri="{BB962C8B-B14F-4D97-AF65-F5344CB8AC3E}">
        <p14:creationId xmlns:p14="http://schemas.microsoft.com/office/powerpoint/2010/main" val="4144822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6527" y="913491"/>
            <a:ext cx="11208328" cy="2092881"/>
          </a:xfrm>
          <a:prstGeom prst="rect">
            <a:avLst/>
          </a:prstGeom>
        </p:spPr>
        <p:txBody>
          <a:bodyPr wrap="square">
            <a:spAutoFit/>
          </a:bodyPr>
          <a:lstStyle/>
          <a:p>
            <a:r>
              <a:rPr lang="nl-NL" sz="2600" b="1" dirty="0" smtClean="0"/>
              <a:t>Zacharia 14</a:t>
            </a:r>
          </a:p>
          <a:p>
            <a:r>
              <a:rPr lang="nl-NL" sz="2600" dirty="0" smtClean="0"/>
              <a:t>16 </a:t>
            </a:r>
            <a:r>
              <a:rPr lang="nl-NL" sz="2600" dirty="0"/>
              <a:t>Het zal geschieden dat al de overgeblevenen van alle heidenvolken die tegen Jeruzalem zijn opgerukt, van jaar tot jaar zullen opgaan om zich neer te buigen voor de Koning, </a:t>
            </a:r>
            <a:r>
              <a:rPr lang="nl-NL" sz="2600" dirty="0" smtClean="0"/>
              <a:t>JAHWEH van </a:t>
            </a:r>
            <a:r>
              <a:rPr lang="nl-NL" sz="2600" dirty="0"/>
              <a:t>de legermachten, en om het Loofhuttenfeest te vieren.</a:t>
            </a:r>
          </a:p>
        </p:txBody>
      </p:sp>
      <p:sp>
        <p:nvSpPr>
          <p:cNvPr id="3" name="Rechthoek 2"/>
          <p:cNvSpPr/>
          <p:nvPr/>
        </p:nvSpPr>
        <p:spPr>
          <a:xfrm>
            <a:off x="616527" y="3767527"/>
            <a:ext cx="11208328" cy="1292662"/>
          </a:xfrm>
          <a:prstGeom prst="rect">
            <a:avLst/>
          </a:prstGeom>
        </p:spPr>
        <p:txBody>
          <a:bodyPr wrap="square">
            <a:spAutoFit/>
          </a:bodyPr>
          <a:lstStyle/>
          <a:p>
            <a:r>
              <a:rPr lang="nl-NL" sz="2600" b="1" dirty="0" smtClean="0"/>
              <a:t>Jesaja 11</a:t>
            </a:r>
          </a:p>
          <a:p>
            <a:r>
              <a:rPr lang="nl-NL" sz="2600" dirty="0" smtClean="0"/>
              <a:t>9 (…) want </a:t>
            </a:r>
            <a:r>
              <a:rPr lang="nl-NL" sz="2600" dirty="0"/>
              <a:t>de aarde zal vol zijn van de kennis van </a:t>
            </a:r>
            <a:r>
              <a:rPr lang="nl-NL" sz="2600" dirty="0" smtClean="0"/>
              <a:t>JAHWEH</a:t>
            </a:r>
            <a:r>
              <a:rPr lang="nl-NL" sz="2600" dirty="0" smtClean="0"/>
              <a:t>, zoals </a:t>
            </a:r>
            <a:r>
              <a:rPr lang="nl-NL" sz="2600" dirty="0"/>
              <a:t>het water de bodem van de zee bedekt.</a:t>
            </a:r>
          </a:p>
        </p:txBody>
      </p:sp>
    </p:spTree>
    <p:extLst>
      <p:ext uri="{BB962C8B-B14F-4D97-AF65-F5344CB8AC3E}">
        <p14:creationId xmlns:p14="http://schemas.microsoft.com/office/powerpoint/2010/main" val="2395538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4247317"/>
          </a:xfrm>
          <a:prstGeom prst="rect">
            <a:avLst/>
          </a:prstGeom>
        </p:spPr>
        <p:txBody>
          <a:bodyPr wrap="square">
            <a:spAutoFit/>
          </a:bodyPr>
          <a:lstStyle/>
          <a:p>
            <a:r>
              <a:rPr lang="nl-NL" sz="3000" b="1" dirty="0">
                <a:solidFill>
                  <a:srgbClr val="002060"/>
                </a:solidFill>
              </a:rPr>
              <a:t>2</a:t>
            </a:r>
            <a:r>
              <a:rPr lang="nl-NL" sz="3000" b="1" dirty="0" smtClean="0">
                <a:solidFill>
                  <a:srgbClr val="002060"/>
                </a:solidFill>
              </a:rPr>
              <a:t> Koningen 4</a:t>
            </a:r>
          </a:p>
          <a:p>
            <a:r>
              <a:rPr lang="nl-NL" sz="3000" dirty="0" smtClean="0">
                <a:solidFill>
                  <a:srgbClr val="002060"/>
                </a:solidFill>
              </a:rPr>
              <a:t>5 </a:t>
            </a:r>
            <a:r>
              <a:rPr lang="nl-NL" sz="3000" dirty="0">
                <a:solidFill>
                  <a:srgbClr val="002060"/>
                </a:solidFill>
              </a:rPr>
              <a:t>Zo ging zij bij hem vandaan en sloot de deur achter zich en achter haar zonen. Die gaven haar de kruiken aan en zij goot de olie erin</a:t>
            </a:r>
            <a:r>
              <a:rPr lang="nl-NL" sz="3000" dirty="0" smtClean="0">
                <a:solidFill>
                  <a:srgbClr val="002060"/>
                </a:solidFill>
              </a:rPr>
              <a:t>.</a:t>
            </a:r>
          </a:p>
          <a:p>
            <a:r>
              <a:rPr lang="nl-NL" sz="3000" dirty="0">
                <a:solidFill>
                  <a:srgbClr val="002060"/>
                </a:solidFill>
              </a:rPr>
              <a:t>6 En het gebeurde, toen die kruiken vol waren, dat zij tegen haar zoon zei: Geef mij nog een kruik aan. Maar hij zei tegen haar: Er is geen kruik meer. Toen hield de olie op te stromen</a:t>
            </a:r>
            <a:r>
              <a:rPr lang="nl-NL" sz="3000" dirty="0" smtClean="0">
                <a:solidFill>
                  <a:srgbClr val="002060"/>
                </a:solidFill>
              </a:rPr>
              <a:t>.</a:t>
            </a:r>
          </a:p>
          <a:p>
            <a:r>
              <a:rPr lang="nl-NL" sz="3000" dirty="0">
                <a:solidFill>
                  <a:srgbClr val="002060"/>
                </a:solidFill>
              </a:rPr>
              <a:t>7 Zij kwam en vertelde het de man Gods. Hij zei: Ga de olie verkopen en betaal uw schuldeiser. En wat u en uw zonen betreft, u kunt leven van wat overblijft</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2456577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0462" y="498763"/>
            <a:ext cx="10804478" cy="3323987"/>
          </a:xfrm>
          <a:prstGeom prst="rect">
            <a:avLst/>
          </a:prstGeom>
        </p:spPr>
        <p:txBody>
          <a:bodyPr wrap="square">
            <a:spAutoFit/>
          </a:bodyPr>
          <a:lstStyle/>
          <a:p>
            <a:r>
              <a:rPr lang="nl-NL" sz="3000" b="1" dirty="0"/>
              <a:t>2</a:t>
            </a:r>
            <a:r>
              <a:rPr lang="nl-NL" sz="3000" b="1" dirty="0" smtClean="0"/>
              <a:t> Korinthe 4</a:t>
            </a:r>
          </a:p>
          <a:p>
            <a:r>
              <a:rPr lang="nl-NL" sz="3000" dirty="0"/>
              <a:t>6 Want God, Die gezegd heeft dat het licht uit de duisternis </a:t>
            </a:r>
            <a:r>
              <a:rPr lang="nl-NL" sz="3000" dirty="0" smtClean="0"/>
              <a:t>zal schijnen</a:t>
            </a:r>
            <a:r>
              <a:rPr lang="nl-NL" sz="3000" dirty="0"/>
              <a:t>, is ook Degene Die in onze harten </a:t>
            </a:r>
            <a:r>
              <a:rPr lang="nl-NL" sz="3000" dirty="0" smtClean="0"/>
              <a:t>schijnt tot </a:t>
            </a:r>
            <a:r>
              <a:rPr lang="nl-NL" sz="3000" dirty="0"/>
              <a:t>verlichting </a:t>
            </a:r>
            <a:r>
              <a:rPr lang="nl-NL" sz="3000" dirty="0" smtClean="0"/>
              <a:t>van de </a:t>
            </a:r>
            <a:r>
              <a:rPr lang="nl-NL" sz="3000" dirty="0"/>
              <a:t>kennis van de heerlijkheid van God in het aangezicht van Jezus Christus.</a:t>
            </a:r>
          </a:p>
          <a:p>
            <a:r>
              <a:rPr lang="nl-NL" sz="3000" dirty="0" smtClean="0"/>
              <a:t>7 </a:t>
            </a:r>
            <a:r>
              <a:rPr lang="nl-NL" sz="3000" dirty="0"/>
              <a:t>Maar wij hebben deze schat in aarden </a:t>
            </a:r>
            <a:r>
              <a:rPr lang="nl-NL" sz="3000" dirty="0" smtClean="0"/>
              <a:t>vaten, </a:t>
            </a:r>
            <a:r>
              <a:rPr lang="nl-NL" sz="3000" dirty="0"/>
              <a:t>opdat de </a:t>
            </a:r>
            <a:r>
              <a:rPr lang="nl-NL" sz="3000" dirty="0" err="1"/>
              <a:t>allesovertreffende</a:t>
            </a:r>
            <a:r>
              <a:rPr lang="nl-NL" sz="3000" dirty="0"/>
              <a:t> kracht van God zou zijn en niet uit ons</a:t>
            </a:r>
            <a:r>
              <a:rPr lang="nl-NL" sz="3000" dirty="0" smtClean="0"/>
              <a:t>.</a:t>
            </a:r>
            <a:endParaRPr lang="nl-NL" sz="3000" dirty="0"/>
          </a:p>
        </p:txBody>
      </p:sp>
    </p:spTree>
    <p:extLst>
      <p:ext uri="{BB962C8B-B14F-4D97-AF65-F5344CB8AC3E}">
        <p14:creationId xmlns:p14="http://schemas.microsoft.com/office/powerpoint/2010/main" val="212214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1244" y="477981"/>
            <a:ext cx="10804478" cy="3785652"/>
          </a:xfrm>
          <a:prstGeom prst="rect">
            <a:avLst/>
          </a:prstGeom>
        </p:spPr>
        <p:txBody>
          <a:bodyPr wrap="square">
            <a:spAutoFit/>
          </a:bodyPr>
          <a:lstStyle/>
          <a:p>
            <a:r>
              <a:rPr lang="nl-NL" sz="3000" b="1" dirty="0"/>
              <a:t>2</a:t>
            </a:r>
            <a:r>
              <a:rPr lang="nl-NL" sz="3000" b="1" dirty="0" smtClean="0"/>
              <a:t> Korinthe 4</a:t>
            </a:r>
          </a:p>
          <a:p>
            <a:r>
              <a:rPr lang="nl-NL" sz="3000" dirty="0" smtClean="0"/>
              <a:t>8 </a:t>
            </a:r>
            <a:r>
              <a:rPr lang="nl-NL" sz="3000" dirty="0"/>
              <a:t>Wij worden in alles verdrukt, maar niet in het nauw gebracht; wij zijn in twijfel, maar niet vertwijfeld;</a:t>
            </a:r>
          </a:p>
          <a:p>
            <a:r>
              <a:rPr lang="nl-NL" sz="3000" dirty="0"/>
              <a:t>9 wij worden vervolgd, maar niet verlaten; neergeworpen, maar niet te gronde gericht</a:t>
            </a:r>
            <a:r>
              <a:rPr lang="nl-NL" sz="3000" dirty="0" smtClean="0"/>
              <a:t>.</a:t>
            </a:r>
          </a:p>
          <a:p>
            <a:r>
              <a:rPr lang="nl-NL" sz="3000" dirty="0" smtClean="0"/>
              <a:t>10 </a:t>
            </a:r>
            <a:r>
              <a:rPr lang="nl-NL" sz="3000" dirty="0"/>
              <a:t>Wij dragen altijd het sterven van de Heere Jezus in het lichaam mee, opdat ook het leven van Jezus </a:t>
            </a:r>
            <a:r>
              <a:rPr lang="nl-NL" sz="3000" dirty="0" smtClean="0"/>
              <a:t>in </a:t>
            </a:r>
          </a:p>
          <a:p>
            <a:r>
              <a:rPr lang="nl-NL" sz="3000" dirty="0" smtClean="0"/>
              <a:t>ons </a:t>
            </a:r>
            <a:r>
              <a:rPr lang="nl-NL" sz="3000" dirty="0"/>
              <a:t>lichaam openbaar </a:t>
            </a:r>
            <a:r>
              <a:rPr lang="nl-NL" sz="3000" dirty="0" smtClean="0"/>
              <a:t>gemaakt wordt</a:t>
            </a:r>
            <a:r>
              <a:rPr lang="nl-NL" sz="3000" dirty="0"/>
              <a:t>.</a:t>
            </a:r>
          </a:p>
        </p:txBody>
      </p:sp>
      <p:pic>
        <p:nvPicPr>
          <p:cNvPr id="3" name="Afbeelding 2"/>
          <p:cNvPicPr>
            <a:picLocks noChangeAspect="1"/>
          </p:cNvPicPr>
          <p:nvPr/>
        </p:nvPicPr>
        <p:blipFill>
          <a:blip r:embed="rId2"/>
          <a:stretch>
            <a:fillRect/>
          </a:stretch>
        </p:blipFill>
        <p:spPr>
          <a:xfrm>
            <a:off x="7803573" y="3611604"/>
            <a:ext cx="4139045" cy="3104284"/>
          </a:xfrm>
          <a:prstGeom prst="rect">
            <a:avLst/>
          </a:prstGeom>
        </p:spPr>
      </p:pic>
    </p:spTree>
    <p:extLst>
      <p:ext uri="{BB962C8B-B14F-4D97-AF65-F5344CB8AC3E}">
        <p14:creationId xmlns:p14="http://schemas.microsoft.com/office/powerpoint/2010/main" val="137481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2807" y="488372"/>
            <a:ext cx="11494001" cy="7017306"/>
          </a:xfrm>
          <a:prstGeom prst="rect">
            <a:avLst/>
          </a:prstGeom>
        </p:spPr>
        <p:txBody>
          <a:bodyPr wrap="square">
            <a:spAutoFit/>
          </a:bodyPr>
          <a:lstStyle/>
          <a:p>
            <a:r>
              <a:rPr lang="nl-NL" sz="3000" b="1" dirty="0" smtClean="0">
                <a:solidFill>
                  <a:srgbClr val="002060"/>
                </a:solidFill>
              </a:rPr>
              <a:t>1 Koningen 17</a:t>
            </a:r>
          </a:p>
          <a:p>
            <a:r>
              <a:rPr lang="nl-NL" sz="3000" dirty="0" smtClean="0">
                <a:solidFill>
                  <a:srgbClr val="002060"/>
                </a:solidFill>
              </a:rPr>
              <a:t>6 </a:t>
            </a:r>
            <a:r>
              <a:rPr lang="nl-NL" sz="3000" dirty="0">
                <a:solidFill>
                  <a:srgbClr val="002060"/>
                </a:solidFill>
              </a:rPr>
              <a:t>En de raven brachten hem 's morgens brood en vlees en 's avonds brood en vlees, en hij dronk uit de beek</a:t>
            </a:r>
            <a:r>
              <a:rPr lang="nl-NL" sz="3000" dirty="0" smtClean="0">
                <a:solidFill>
                  <a:srgbClr val="002060"/>
                </a:solidFill>
              </a:rPr>
              <a:t>.</a:t>
            </a:r>
          </a:p>
          <a:p>
            <a:r>
              <a:rPr lang="nl-NL" sz="3000" dirty="0">
                <a:solidFill>
                  <a:srgbClr val="002060"/>
                </a:solidFill>
              </a:rPr>
              <a:t>7 En het gebeurde na verloop van vele dagen dat de beek uitdroogde, want er was geen regen in het land gevallen</a:t>
            </a:r>
            <a:r>
              <a:rPr lang="nl-NL" sz="3000" dirty="0" smtClean="0">
                <a:solidFill>
                  <a:srgbClr val="002060"/>
                </a:solidFill>
              </a:rPr>
              <a:t>.</a:t>
            </a:r>
          </a:p>
          <a:p>
            <a:r>
              <a:rPr lang="nl-NL" sz="3000" dirty="0">
                <a:solidFill>
                  <a:srgbClr val="002060"/>
                </a:solidFill>
              </a:rPr>
              <a:t>8 Toen kwam het woord van JAHWEH tot hem:</a:t>
            </a:r>
          </a:p>
          <a:p>
            <a:r>
              <a:rPr lang="nl-NL" sz="3000" dirty="0">
                <a:solidFill>
                  <a:srgbClr val="002060"/>
                </a:solidFill>
              </a:rPr>
              <a:t>9 Sta op, ga naar </a:t>
            </a:r>
            <a:r>
              <a:rPr lang="nl-NL" sz="3000" dirty="0" err="1">
                <a:solidFill>
                  <a:srgbClr val="002060"/>
                </a:solidFill>
              </a:rPr>
              <a:t>Zarfath</a:t>
            </a:r>
            <a:r>
              <a:rPr lang="nl-NL" sz="3000" dirty="0">
                <a:solidFill>
                  <a:srgbClr val="002060"/>
                </a:solidFill>
              </a:rPr>
              <a:t>, dat aan Sidon toebehoort, en woon daar. Zie, Ik heb daar een weduwe geboden om u te onderhouden</a:t>
            </a:r>
            <a:r>
              <a:rPr lang="nl-NL" sz="3000" dirty="0" smtClean="0">
                <a:solidFill>
                  <a:srgbClr val="002060"/>
                </a:solidFill>
              </a:rPr>
              <a:t>.</a:t>
            </a:r>
          </a:p>
          <a:p>
            <a:r>
              <a:rPr lang="nl-NL" sz="3000" dirty="0">
                <a:solidFill>
                  <a:srgbClr val="002060"/>
                </a:solidFill>
              </a:rPr>
              <a:t>10 Vervolgens stond hij op en ging naar </a:t>
            </a:r>
            <a:r>
              <a:rPr lang="nl-NL" sz="3000" dirty="0" err="1">
                <a:solidFill>
                  <a:srgbClr val="002060"/>
                </a:solidFill>
              </a:rPr>
              <a:t>Zarfath</a:t>
            </a:r>
            <a:r>
              <a:rPr lang="nl-NL" sz="3000" dirty="0">
                <a:solidFill>
                  <a:srgbClr val="002060"/>
                </a:solidFill>
              </a:rPr>
              <a:t>. Toen hij bij de ingang van de stad kwam, zie, daar was een vrouw, een weduwe, hout aan het sprokkelen. Hij riep tot haar en zei: Haal toch een beetje water voor mij in deze kruik, zodat ik kan drinken.</a:t>
            </a:r>
          </a:p>
          <a:p>
            <a:endParaRPr lang="nl-NL" sz="3000" dirty="0">
              <a:solidFill>
                <a:srgbClr val="002060"/>
              </a:solidFill>
            </a:endParaRPr>
          </a:p>
          <a:p>
            <a:endParaRPr lang="nl-NL" sz="3000" dirty="0">
              <a:solidFill>
                <a:srgbClr val="002060"/>
              </a:solidFill>
            </a:endParaRPr>
          </a:p>
          <a:p>
            <a:endParaRPr lang="nl-NL" sz="3000" dirty="0">
              <a:solidFill>
                <a:srgbClr val="002060"/>
              </a:solidFill>
            </a:endParaRPr>
          </a:p>
        </p:txBody>
      </p:sp>
    </p:spTree>
    <p:extLst>
      <p:ext uri="{BB962C8B-B14F-4D97-AF65-F5344CB8AC3E}">
        <p14:creationId xmlns:p14="http://schemas.microsoft.com/office/powerpoint/2010/main" val="423781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509154"/>
            <a:ext cx="11421264" cy="5170646"/>
          </a:xfrm>
          <a:prstGeom prst="rect">
            <a:avLst/>
          </a:prstGeom>
        </p:spPr>
        <p:txBody>
          <a:bodyPr wrap="square">
            <a:spAutoFit/>
          </a:bodyPr>
          <a:lstStyle/>
          <a:p>
            <a:r>
              <a:rPr lang="nl-NL" sz="3000" b="1" dirty="0" smtClean="0">
                <a:solidFill>
                  <a:srgbClr val="002060"/>
                </a:solidFill>
              </a:rPr>
              <a:t>1 Koningen 17</a:t>
            </a:r>
          </a:p>
          <a:p>
            <a:r>
              <a:rPr lang="nl-NL" sz="3000" dirty="0" smtClean="0">
                <a:solidFill>
                  <a:srgbClr val="002060"/>
                </a:solidFill>
              </a:rPr>
              <a:t>11 </a:t>
            </a:r>
            <a:r>
              <a:rPr lang="nl-NL" sz="3000" dirty="0">
                <a:solidFill>
                  <a:srgbClr val="002060"/>
                </a:solidFill>
              </a:rPr>
              <a:t>Toen zij op weg ging om het te halen, riep hij haar na en zei: Breng toch ook een stuk brood voor mij mee.</a:t>
            </a:r>
          </a:p>
          <a:p>
            <a:r>
              <a:rPr lang="nl-NL" sz="3000" dirty="0" smtClean="0">
                <a:solidFill>
                  <a:srgbClr val="002060"/>
                </a:solidFill>
              </a:rPr>
              <a:t>12 </a:t>
            </a:r>
            <a:r>
              <a:rPr lang="nl-NL" sz="3000" dirty="0">
                <a:solidFill>
                  <a:srgbClr val="002060"/>
                </a:solidFill>
              </a:rPr>
              <a:t>Maar zij zei: Zo waar </a:t>
            </a:r>
            <a:r>
              <a:rPr lang="nl-NL" sz="3000" dirty="0" smtClean="0">
                <a:solidFill>
                  <a:srgbClr val="002060"/>
                </a:solidFill>
              </a:rPr>
              <a:t>JAHWEH, </a:t>
            </a:r>
            <a:r>
              <a:rPr lang="nl-NL" sz="3000" dirty="0">
                <a:solidFill>
                  <a:srgbClr val="002060"/>
                </a:solidFill>
              </a:rPr>
              <a:t>uw God, leeft! Ik heb geen broodkoek meer, behalve een handvol meel in de pot en een beetje olie in de kruik! En zie, ik ben een paar stukken hout aan het sprokkelen. Zodra ik thuis kom, ga ik het voor mij en voor mijn zoon klaarmaken. Daarna zullen we het opeten en sterven</a:t>
            </a:r>
            <a:r>
              <a:rPr lang="nl-NL" sz="3000" dirty="0" smtClean="0">
                <a:solidFill>
                  <a:srgbClr val="002060"/>
                </a:solidFill>
              </a:rPr>
              <a:t>.</a:t>
            </a:r>
          </a:p>
          <a:p>
            <a:r>
              <a:rPr lang="nl-NL" sz="3000" dirty="0">
                <a:solidFill>
                  <a:srgbClr val="002060"/>
                </a:solidFill>
              </a:rPr>
              <a:t>13 Maar Elia zei tegen haar: Wees niet bevreesd! Ga, doe overeenkomstig uw woord, maar maak er eerst voor mij een kleine koek van en breng die bij mij. Maak daarna voor u en voor uw zoon iets klaar</a:t>
            </a:r>
            <a:r>
              <a:rPr lang="nl-NL" sz="3000" dirty="0" smtClean="0">
                <a:solidFill>
                  <a:srgbClr val="002060"/>
                </a:solidFill>
              </a:rPr>
              <a:t>.</a:t>
            </a:r>
            <a:endParaRPr lang="nl-NL" sz="3000" dirty="0">
              <a:solidFill>
                <a:srgbClr val="002060"/>
              </a:solidFill>
            </a:endParaRPr>
          </a:p>
        </p:txBody>
      </p:sp>
    </p:spTree>
    <p:extLst>
      <p:ext uri="{BB962C8B-B14F-4D97-AF65-F5344CB8AC3E}">
        <p14:creationId xmlns:p14="http://schemas.microsoft.com/office/powerpoint/2010/main" val="2960935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2808" y="498763"/>
            <a:ext cx="10804478" cy="4708981"/>
          </a:xfrm>
          <a:prstGeom prst="rect">
            <a:avLst/>
          </a:prstGeom>
        </p:spPr>
        <p:txBody>
          <a:bodyPr wrap="square">
            <a:spAutoFit/>
          </a:bodyPr>
          <a:lstStyle/>
          <a:p>
            <a:r>
              <a:rPr lang="nl-NL" sz="3000" b="1" dirty="0" smtClean="0">
                <a:solidFill>
                  <a:srgbClr val="002060"/>
                </a:solidFill>
              </a:rPr>
              <a:t>1 Koningen 17</a:t>
            </a:r>
          </a:p>
          <a:p>
            <a:r>
              <a:rPr lang="nl-NL" sz="3000" dirty="0" smtClean="0">
                <a:solidFill>
                  <a:srgbClr val="002060"/>
                </a:solidFill>
              </a:rPr>
              <a:t>14 </a:t>
            </a:r>
            <a:r>
              <a:rPr lang="nl-NL" sz="3000" dirty="0">
                <a:solidFill>
                  <a:srgbClr val="002060"/>
                </a:solidFill>
              </a:rPr>
              <a:t>Want zo zegt JAHWEH, de God van Israël: Het meel in de pot zal niet opraken en in de kruik zal het aan olie niet ontbreken tot op de dag dat JAHWEH regen op de aardbodem geven zal.</a:t>
            </a:r>
          </a:p>
          <a:p>
            <a:r>
              <a:rPr lang="nl-NL" sz="3000" dirty="0">
                <a:solidFill>
                  <a:srgbClr val="002060"/>
                </a:solidFill>
              </a:rPr>
              <a:t>15 Zij ging en deed overeenkomstig het woord van Elia. Zo at zij, en hij, en haar gezin, vele dagen.</a:t>
            </a:r>
          </a:p>
          <a:p>
            <a:r>
              <a:rPr lang="nl-NL" sz="3000" dirty="0">
                <a:solidFill>
                  <a:srgbClr val="002060"/>
                </a:solidFill>
              </a:rPr>
              <a:t>16 Het meel in de pot raakte niet op en </a:t>
            </a:r>
            <a:r>
              <a:rPr lang="nl-NL" sz="3000" dirty="0" smtClean="0">
                <a:solidFill>
                  <a:srgbClr val="002060"/>
                </a:solidFill>
              </a:rPr>
              <a:t>in </a:t>
            </a:r>
            <a:r>
              <a:rPr lang="nl-NL" sz="3000" dirty="0">
                <a:solidFill>
                  <a:srgbClr val="002060"/>
                </a:solidFill>
              </a:rPr>
              <a:t>de kruik ontbrak het niet aan olie, </a:t>
            </a:r>
            <a:r>
              <a:rPr lang="nl-NL" sz="3000" dirty="0" smtClean="0">
                <a:solidFill>
                  <a:srgbClr val="002060"/>
                </a:solidFill>
              </a:rPr>
              <a:t>overeenkomstig </a:t>
            </a:r>
            <a:r>
              <a:rPr lang="nl-NL" sz="3000" dirty="0">
                <a:solidFill>
                  <a:srgbClr val="002060"/>
                </a:solidFill>
              </a:rPr>
              <a:t>het woord </a:t>
            </a:r>
            <a:r>
              <a:rPr lang="nl-NL" sz="3000" dirty="0" smtClean="0">
                <a:solidFill>
                  <a:srgbClr val="002060"/>
                </a:solidFill>
              </a:rPr>
              <a:t>van </a:t>
            </a:r>
            <a:r>
              <a:rPr lang="nl-NL" sz="3000" dirty="0">
                <a:solidFill>
                  <a:srgbClr val="002060"/>
                </a:solidFill>
              </a:rPr>
              <a:t>JAHWEH, dat Hij door de </a:t>
            </a:r>
          </a:p>
          <a:p>
            <a:r>
              <a:rPr lang="nl-NL" sz="3000" dirty="0">
                <a:solidFill>
                  <a:srgbClr val="002060"/>
                </a:solidFill>
              </a:rPr>
              <a:t>dienst van Elia gesproken had.</a:t>
            </a:r>
          </a:p>
          <a:p>
            <a:endParaRPr lang="nl-NL" sz="3000" dirty="0">
              <a:solidFill>
                <a:srgbClr val="002060"/>
              </a:solidFill>
            </a:endParaRPr>
          </a:p>
        </p:txBody>
      </p:sp>
    </p:spTree>
    <p:extLst>
      <p:ext uri="{BB962C8B-B14F-4D97-AF65-F5344CB8AC3E}">
        <p14:creationId xmlns:p14="http://schemas.microsoft.com/office/powerpoint/2010/main" val="611090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4372" y="426027"/>
            <a:ext cx="11119928" cy="4247317"/>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1 En Elia, de </a:t>
            </a:r>
            <a:r>
              <a:rPr lang="nl-NL" sz="3000" dirty="0" err="1">
                <a:solidFill>
                  <a:srgbClr val="002060"/>
                </a:solidFill>
              </a:rPr>
              <a:t>Tisbiet</a:t>
            </a:r>
            <a:r>
              <a:rPr lang="nl-NL" sz="3000" dirty="0">
                <a:solidFill>
                  <a:srgbClr val="002060"/>
                </a:solidFill>
              </a:rPr>
              <a:t>, uit de inwoners van </a:t>
            </a:r>
            <a:r>
              <a:rPr lang="nl-NL" sz="3000" dirty="0" err="1">
                <a:solidFill>
                  <a:srgbClr val="002060"/>
                </a:solidFill>
              </a:rPr>
              <a:t>Gilead</a:t>
            </a:r>
            <a:r>
              <a:rPr lang="nl-NL" sz="3000" dirty="0">
                <a:solidFill>
                  <a:srgbClr val="002060"/>
                </a:solidFill>
              </a:rPr>
              <a:t>, zei tegen </a:t>
            </a:r>
            <a:r>
              <a:rPr lang="nl-NL" sz="3000" dirty="0" err="1">
                <a:solidFill>
                  <a:srgbClr val="002060"/>
                </a:solidFill>
              </a:rPr>
              <a:t>Achab</a:t>
            </a:r>
            <a:r>
              <a:rPr lang="nl-NL" sz="3000" dirty="0">
                <a:solidFill>
                  <a:srgbClr val="002060"/>
                </a:solidFill>
              </a:rPr>
              <a:t>: Zo waar </a:t>
            </a:r>
            <a:r>
              <a:rPr lang="nl-NL" sz="3000" dirty="0" smtClean="0">
                <a:solidFill>
                  <a:srgbClr val="002060"/>
                </a:solidFill>
              </a:rPr>
              <a:t>JAHWEH, </a:t>
            </a:r>
            <a:r>
              <a:rPr lang="nl-NL" sz="3000" dirty="0">
                <a:solidFill>
                  <a:srgbClr val="002060"/>
                </a:solidFill>
              </a:rPr>
              <a:t>de God van Israël, leeft, voor Wiens aangezicht ik sta, er zal deze jaren geen dauw of regen komen, behalve op mijn woord!</a:t>
            </a:r>
          </a:p>
          <a:p>
            <a:r>
              <a:rPr lang="nl-NL" sz="3000" dirty="0">
                <a:solidFill>
                  <a:srgbClr val="002060"/>
                </a:solidFill>
              </a:rPr>
              <a:t>2 Daarna kwam het woord van </a:t>
            </a:r>
            <a:r>
              <a:rPr lang="nl-NL" sz="3000" dirty="0" smtClean="0">
                <a:solidFill>
                  <a:srgbClr val="002060"/>
                </a:solidFill>
              </a:rPr>
              <a:t>JAHWEH tot </a:t>
            </a:r>
            <a:r>
              <a:rPr lang="nl-NL" sz="3000" dirty="0">
                <a:solidFill>
                  <a:srgbClr val="002060"/>
                </a:solidFill>
              </a:rPr>
              <a:t>hem:</a:t>
            </a:r>
          </a:p>
          <a:p>
            <a:r>
              <a:rPr lang="nl-NL" sz="3000" dirty="0">
                <a:solidFill>
                  <a:srgbClr val="002060"/>
                </a:solidFill>
              </a:rPr>
              <a:t>3 Ga weg </a:t>
            </a:r>
            <a:r>
              <a:rPr lang="nl-NL" sz="3000" dirty="0" smtClean="0">
                <a:solidFill>
                  <a:srgbClr val="002060"/>
                </a:solidFill>
              </a:rPr>
              <a:t>van hier</a:t>
            </a:r>
            <a:r>
              <a:rPr lang="nl-NL" sz="3000" dirty="0">
                <a:solidFill>
                  <a:srgbClr val="002060"/>
                </a:solidFill>
              </a:rPr>
              <a:t>, keer u naar het </a:t>
            </a:r>
            <a:endParaRPr lang="nl-NL" sz="3000" dirty="0" smtClean="0">
              <a:solidFill>
                <a:srgbClr val="002060"/>
              </a:solidFill>
            </a:endParaRPr>
          </a:p>
          <a:p>
            <a:r>
              <a:rPr lang="nl-NL" sz="3000" dirty="0" smtClean="0">
                <a:solidFill>
                  <a:srgbClr val="002060"/>
                </a:solidFill>
              </a:rPr>
              <a:t>oosten en </a:t>
            </a:r>
            <a:r>
              <a:rPr lang="nl-NL" sz="3000" dirty="0">
                <a:solidFill>
                  <a:srgbClr val="002060"/>
                </a:solidFill>
              </a:rPr>
              <a:t>verberg u bij de beek </a:t>
            </a:r>
            <a:endParaRPr lang="nl-NL" sz="3000" dirty="0" smtClean="0">
              <a:solidFill>
                <a:srgbClr val="002060"/>
              </a:solidFill>
            </a:endParaRPr>
          </a:p>
          <a:p>
            <a:r>
              <a:rPr lang="nl-NL" sz="3000" dirty="0" err="1" smtClean="0">
                <a:solidFill>
                  <a:srgbClr val="002060"/>
                </a:solidFill>
              </a:rPr>
              <a:t>Krith</a:t>
            </a:r>
            <a:r>
              <a:rPr lang="nl-NL" sz="3000" dirty="0">
                <a:solidFill>
                  <a:srgbClr val="002060"/>
                </a:solidFill>
              </a:rPr>
              <a:t>, die aan de </a:t>
            </a:r>
            <a:r>
              <a:rPr lang="nl-NL" sz="3000" dirty="0" smtClean="0">
                <a:solidFill>
                  <a:srgbClr val="002060"/>
                </a:solidFill>
              </a:rPr>
              <a:t>overzijde </a:t>
            </a:r>
            <a:r>
              <a:rPr lang="nl-NL" sz="3000" dirty="0">
                <a:solidFill>
                  <a:srgbClr val="002060"/>
                </a:solidFill>
              </a:rPr>
              <a:t>van </a:t>
            </a:r>
            <a:r>
              <a:rPr lang="nl-NL" sz="3000" dirty="0" smtClean="0">
                <a:solidFill>
                  <a:srgbClr val="002060"/>
                </a:solidFill>
              </a:rPr>
              <a:t>de </a:t>
            </a:r>
          </a:p>
          <a:p>
            <a:r>
              <a:rPr lang="nl-NL" sz="3000" dirty="0" smtClean="0">
                <a:solidFill>
                  <a:srgbClr val="002060"/>
                </a:solidFill>
              </a:rPr>
              <a:t>Jordaan </a:t>
            </a:r>
            <a:r>
              <a:rPr lang="nl-NL" sz="3000" dirty="0">
                <a:solidFill>
                  <a:srgbClr val="002060"/>
                </a:solidFill>
              </a:rPr>
              <a:t>stroomt</a:t>
            </a:r>
            <a:r>
              <a:rPr lang="nl-NL" sz="3000" dirty="0" smtClean="0">
                <a:solidFill>
                  <a:srgbClr val="002060"/>
                </a:solidFill>
              </a:rPr>
              <a:t>.</a:t>
            </a:r>
            <a:endParaRPr lang="nl-NL" sz="3000" dirty="0">
              <a:solidFill>
                <a:srgbClr val="002060"/>
              </a:solidFill>
            </a:endParaRPr>
          </a:p>
        </p:txBody>
      </p:sp>
      <p:pic>
        <p:nvPicPr>
          <p:cNvPr id="3" name="Afbeelding 2"/>
          <p:cNvPicPr>
            <a:picLocks noChangeAspect="1"/>
          </p:cNvPicPr>
          <p:nvPr/>
        </p:nvPicPr>
        <p:blipFill>
          <a:blip r:embed="rId2"/>
          <a:stretch>
            <a:fillRect/>
          </a:stretch>
        </p:blipFill>
        <p:spPr>
          <a:xfrm>
            <a:off x="6920347" y="2847108"/>
            <a:ext cx="5084618" cy="3813465"/>
          </a:xfrm>
          <a:prstGeom prst="rect">
            <a:avLst/>
          </a:prstGeom>
        </p:spPr>
      </p:pic>
    </p:spTree>
    <p:extLst>
      <p:ext uri="{BB962C8B-B14F-4D97-AF65-F5344CB8AC3E}">
        <p14:creationId xmlns:p14="http://schemas.microsoft.com/office/powerpoint/2010/main" val="2266107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13981" y="716972"/>
            <a:ext cx="10804478" cy="3785652"/>
          </a:xfrm>
          <a:prstGeom prst="rect">
            <a:avLst/>
          </a:prstGeom>
        </p:spPr>
        <p:txBody>
          <a:bodyPr wrap="square">
            <a:spAutoFit/>
          </a:bodyPr>
          <a:lstStyle/>
          <a:p>
            <a:r>
              <a:rPr lang="nl-NL" sz="3000" b="1" dirty="0" smtClean="0">
                <a:solidFill>
                  <a:srgbClr val="002060"/>
                </a:solidFill>
              </a:rPr>
              <a:t>1 Koningen 17</a:t>
            </a:r>
          </a:p>
          <a:p>
            <a:r>
              <a:rPr lang="nl-NL" sz="3000" dirty="0" smtClean="0">
                <a:solidFill>
                  <a:srgbClr val="002060"/>
                </a:solidFill>
              </a:rPr>
              <a:t>4 </a:t>
            </a:r>
            <a:r>
              <a:rPr lang="nl-NL" sz="3000" dirty="0">
                <a:solidFill>
                  <a:srgbClr val="002060"/>
                </a:solidFill>
              </a:rPr>
              <a:t>En het zal gebeuren dat u uit de beek zult drinken. Verder heb Ik de raven geboden om u daar te onderhouden.</a:t>
            </a:r>
          </a:p>
          <a:p>
            <a:r>
              <a:rPr lang="nl-NL" sz="3000" dirty="0">
                <a:solidFill>
                  <a:srgbClr val="002060"/>
                </a:solidFill>
              </a:rPr>
              <a:t>5 Hij ging dan op weg en deed overeenkomstig het woord van </a:t>
            </a:r>
            <a:r>
              <a:rPr lang="nl-NL" sz="3000" dirty="0" smtClean="0">
                <a:solidFill>
                  <a:srgbClr val="002060"/>
                </a:solidFill>
              </a:rPr>
              <a:t>JAHWEH. </a:t>
            </a:r>
            <a:r>
              <a:rPr lang="nl-NL" sz="3000" dirty="0">
                <a:solidFill>
                  <a:srgbClr val="002060"/>
                </a:solidFill>
              </a:rPr>
              <a:t>Hij ging wonen bij de beek </a:t>
            </a:r>
            <a:r>
              <a:rPr lang="nl-NL" sz="3000" dirty="0" err="1">
                <a:solidFill>
                  <a:srgbClr val="002060"/>
                </a:solidFill>
              </a:rPr>
              <a:t>Krith</a:t>
            </a:r>
            <a:r>
              <a:rPr lang="nl-NL" sz="3000" dirty="0">
                <a:solidFill>
                  <a:srgbClr val="002060"/>
                </a:solidFill>
              </a:rPr>
              <a:t>, die aan de overzijde van de Jordaan stroomt.</a:t>
            </a:r>
          </a:p>
          <a:p>
            <a:r>
              <a:rPr lang="nl-NL" sz="3000" dirty="0">
                <a:solidFill>
                  <a:srgbClr val="002060"/>
                </a:solidFill>
              </a:rPr>
              <a:t>6 En de raven brachten hem 's morgens brood en vlees en 's avonds brood en vlees, en hij dronk uit de beek.</a:t>
            </a:r>
          </a:p>
        </p:txBody>
      </p:sp>
      <p:pic>
        <p:nvPicPr>
          <p:cNvPr id="3" name="Afbeelding 2"/>
          <p:cNvPicPr>
            <a:picLocks noChangeAspect="1"/>
          </p:cNvPicPr>
          <p:nvPr/>
        </p:nvPicPr>
        <p:blipFill>
          <a:blip r:embed="rId2"/>
          <a:stretch>
            <a:fillRect/>
          </a:stretch>
        </p:blipFill>
        <p:spPr>
          <a:xfrm>
            <a:off x="8182582" y="4069340"/>
            <a:ext cx="3565813" cy="2674360"/>
          </a:xfrm>
          <a:prstGeom prst="rect">
            <a:avLst/>
          </a:prstGeom>
        </p:spPr>
      </p:pic>
    </p:spTree>
    <p:extLst>
      <p:ext uri="{BB962C8B-B14F-4D97-AF65-F5344CB8AC3E}">
        <p14:creationId xmlns:p14="http://schemas.microsoft.com/office/powerpoint/2010/main" val="252409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2418" y="405245"/>
            <a:ext cx="10804478" cy="2862322"/>
          </a:xfrm>
          <a:prstGeom prst="rect">
            <a:avLst/>
          </a:prstGeom>
        </p:spPr>
        <p:txBody>
          <a:bodyPr wrap="square">
            <a:spAutoFit/>
          </a:bodyPr>
          <a:lstStyle/>
          <a:p>
            <a:r>
              <a:rPr lang="nl-NL" sz="3000" b="1" dirty="0" smtClean="0">
                <a:solidFill>
                  <a:srgbClr val="002060"/>
                </a:solidFill>
              </a:rPr>
              <a:t>1 Koningen 17</a:t>
            </a:r>
          </a:p>
          <a:p>
            <a:r>
              <a:rPr lang="nl-NL" sz="3000" dirty="0">
                <a:solidFill>
                  <a:srgbClr val="002060"/>
                </a:solidFill>
              </a:rPr>
              <a:t>7 En het gebeurde na verloop van vele dagen dat de beek uitdroogde, want er was geen regen in het land gevallen.</a:t>
            </a:r>
          </a:p>
          <a:p>
            <a:r>
              <a:rPr lang="nl-NL" sz="3000" dirty="0">
                <a:solidFill>
                  <a:srgbClr val="002060"/>
                </a:solidFill>
              </a:rPr>
              <a:t>8 Toen kwam het woord van </a:t>
            </a:r>
            <a:r>
              <a:rPr lang="nl-NL" sz="3000" dirty="0" smtClean="0">
                <a:solidFill>
                  <a:srgbClr val="002060"/>
                </a:solidFill>
              </a:rPr>
              <a:t>JAHWEH tot </a:t>
            </a:r>
            <a:r>
              <a:rPr lang="nl-NL" sz="3000" dirty="0">
                <a:solidFill>
                  <a:srgbClr val="002060"/>
                </a:solidFill>
              </a:rPr>
              <a:t>hem:</a:t>
            </a:r>
          </a:p>
          <a:p>
            <a:r>
              <a:rPr lang="nl-NL" sz="3000" dirty="0">
                <a:solidFill>
                  <a:srgbClr val="002060"/>
                </a:solidFill>
              </a:rPr>
              <a:t>9 Sta op, ga naar </a:t>
            </a:r>
            <a:r>
              <a:rPr lang="nl-NL" sz="3000" dirty="0" err="1">
                <a:solidFill>
                  <a:srgbClr val="002060"/>
                </a:solidFill>
              </a:rPr>
              <a:t>Zarfath</a:t>
            </a:r>
            <a:r>
              <a:rPr lang="nl-NL" sz="3000" dirty="0">
                <a:solidFill>
                  <a:srgbClr val="002060"/>
                </a:solidFill>
              </a:rPr>
              <a:t>, dat aan Sidon toebehoort, en woon daar. Zie, Ik heb daar een </a:t>
            </a:r>
            <a:r>
              <a:rPr lang="nl-NL" sz="3000" dirty="0" smtClean="0">
                <a:solidFill>
                  <a:srgbClr val="002060"/>
                </a:solidFill>
              </a:rPr>
              <a:t>weduwe </a:t>
            </a:r>
            <a:r>
              <a:rPr lang="nl-NL" sz="3000" dirty="0">
                <a:solidFill>
                  <a:srgbClr val="002060"/>
                </a:solidFill>
              </a:rPr>
              <a:t>geboden om u te onderhouden</a:t>
            </a:r>
            <a:r>
              <a:rPr lang="nl-NL" sz="3000" dirty="0" smtClean="0">
                <a:solidFill>
                  <a:srgbClr val="002060"/>
                </a:solidFill>
              </a:rPr>
              <a:t>.</a:t>
            </a:r>
            <a:endParaRPr lang="nl-NL" sz="3000" dirty="0">
              <a:solidFill>
                <a:srgbClr val="002060"/>
              </a:solidFill>
            </a:endParaRPr>
          </a:p>
        </p:txBody>
      </p:sp>
      <p:pic>
        <p:nvPicPr>
          <p:cNvPr id="3" name="Afbeelding 2"/>
          <p:cNvPicPr>
            <a:picLocks noChangeAspect="1"/>
          </p:cNvPicPr>
          <p:nvPr/>
        </p:nvPicPr>
        <p:blipFill>
          <a:blip r:embed="rId2"/>
          <a:stretch>
            <a:fillRect/>
          </a:stretch>
        </p:blipFill>
        <p:spPr>
          <a:xfrm>
            <a:off x="187036" y="3506933"/>
            <a:ext cx="4343400" cy="3257550"/>
          </a:xfrm>
          <a:prstGeom prst="rect">
            <a:avLst/>
          </a:prstGeom>
        </p:spPr>
      </p:pic>
    </p:spTree>
    <p:extLst>
      <p:ext uri="{BB962C8B-B14F-4D97-AF65-F5344CB8AC3E}">
        <p14:creationId xmlns:p14="http://schemas.microsoft.com/office/powerpoint/2010/main" val="3746068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8021</TotalTime>
  <Words>2943</Words>
  <Application>Microsoft Office PowerPoint</Application>
  <PresentationFormat>Breedbeeld</PresentationFormat>
  <Paragraphs>154</Paragraphs>
  <Slides>38</Slides>
  <Notes>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38</vt:i4>
      </vt:variant>
    </vt:vector>
  </HeadingPairs>
  <TitlesOfParts>
    <vt:vector size="47" baseType="lpstr">
      <vt:lpstr>ＭＳ Ｐゴシック</vt:lpstr>
      <vt:lpstr>Arial</vt:lpstr>
      <vt:lpstr>Calibri</vt:lpstr>
      <vt:lpstr>Calibri Light</vt:lpstr>
      <vt:lpstr>Eras Bold ITC</vt:lpstr>
      <vt:lpstr>Verdana</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290</cp:revision>
  <dcterms:created xsi:type="dcterms:W3CDTF">2017-10-24T20:34:00Z</dcterms:created>
  <dcterms:modified xsi:type="dcterms:W3CDTF">2018-10-21T10:50:52Z</dcterms:modified>
</cp:coreProperties>
</file>