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83" r:id="rId4"/>
    <p:sldId id="284" r:id="rId5"/>
    <p:sldId id="285" r:id="rId6"/>
    <p:sldId id="287" r:id="rId7"/>
    <p:sldId id="286" r:id="rId8"/>
    <p:sldId id="307" r:id="rId9"/>
    <p:sldId id="289" r:id="rId10"/>
    <p:sldId id="288" r:id="rId11"/>
    <p:sldId id="290" r:id="rId12"/>
    <p:sldId id="300" r:id="rId13"/>
    <p:sldId id="301" r:id="rId14"/>
    <p:sldId id="299" r:id="rId15"/>
    <p:sldId id="291" r:id="rId16"/>
    <p:sldId id="292" r:id="rId17"/>
    <p:sldId id="302" r:id="rId18"/>
    <p:sldId id="304" r:id="rId19"/>
    <p:sldId id="305" r:id="rId20"/>
    <p:sldId id="303" r:id="rId21"/>
    <p:sldId id="308" r:id="rId22"/>
    <p:sldId id="294" r:id="rId23"/>
    <p:sldId id="295" r:id="rId24"/>
    <p:sldId id="293" r:id="rId25"/>
    <p:sldId id="297" r:id="rId26"/>
    <p:sldId id="296" r:id="rId27"/>
    <p:sldId id="298" r:id="rId28"/>
    <p:sldId id="306"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89714" autoAdjust="0"/>
  </p:normalViewPr>
  <p:slideViewPr>
    <p:cSldViewPr snapToGrid="0">
      <p:cViewPr varScale="1">
        <p:scale>
          <a:sx n="83" d="100"/>
          <a:sy n="83" d="100"/>
        </p:scale>
        <p:origin x="85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4-11-2018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98822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2BCC728-698F-42B6-9C18-F019068154F8}" type="slidenum">
              <a:rPr lang="nl-NL" smtClean="0"/>
              <a:t>8</a:t>
            </a:fld>
            <a:endParaRPr lang="nl-NL"/>
          </a:p>
        </p:txBody>
      </p:sp>
    </p:spTree>
    <p:extLst>
      <p:ext uri="{BB962C8B-B14F-4D97-AF65-F5344CB8AC3E}">
        <p14:creationId xmlns:p14="http://schemas.microsoft.com/office/powerpoint/2010/main" val="428360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2BCC728-698F-42B6-9C18-F019068154F8}" type="slidenum">
              <a:rPr lang="nl-NL" smtClean="0"/>
              <a:t>19</a:t>
            </a:fld>
            <a:endParaRPr lang="nl-NL"/>
          </a:p>
        </p:txBody>
      </p:sp>
    </p:spTree>
    <p:extLst>
      <p:ext uri="{BB962C8B-B14F-4D97-AF65-F5344CB8AC3E}">
        <p14:creationId xmlns:p14="http://schemas.microsoft.com/office/powerpoint/2010/main" val="57106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2BCC728-698F-42B6-9C18-F019068154F8}" type="slidenum">
              <a:rPr lang="nl-NL" smtClean="0"/>
              <a:t>23</a:t>
            </a:fld>
            <a:endParaRPr lang="nl-NL"/>
          </a:p>
        </p:txBody>
      </p:sp>
    </p:spTree>
    <p:extLst>
      <p:ext uri="{BB962C8B-B14F-4D97-AF65-F5344CB8AC3E}">
        <p14:creationId xmlns:p14="http://schemas.microsoft.com/office/powerpoint/2010/main" val="142994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D2BCC728-698F-42B6-9C18-F019068154F8}" type="slidenum">
              <a:rPr lang="nl-NL" smtClean="0"/>
              <a:t>25</a:t>
            </a:fld>
            <a:endParaRPr lang="nl-NL"/>
          </a:p>
        </p:txBody>
      </p:sp>
    </p:spTree>
    <p:extLst>
      <p:ext uri="{BB962C8B-B14F-4D97-AF65-F5344CB8AC3E}">
        <p14:creationId xmlns:p14="http://schemas.microsoft.com/office/powerpoint/2010/main" val="352316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4-11-2018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4-11-2018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4-11-2018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4-11-2018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4-11-2018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4-11-2018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4-11-2018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4-11-2018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solidFill>
                  <a:prstClr val="black"/>
                </a:solidFill>
                <a:latin typeface="Verdana" pitchFamily="34" charset="0"/>
                <a:ea typeface="Verdana" pitchFamily="34" charset="0"/>
                <a:cs typeface="Verdana" pitchFamily="34" charset="0"/>
              </a:rPr>
              <a:t>4 november 2018</a:t>
            </a:r>
            <a:endParaRPr lang="nl-NL" sz="2000" dirty="0">
              <a:solidFill>
                <a:prstClr val="black"/>
              </a:solidFill>
              <a:latin typeface="Verdana" pitchFamily="34" charset="0"/>
              <a:ea typeface="Verdana" pitchFamily="34" charset="0"/>
              <a:cs typeface="Verdana" pitchFamily="34" charset="0"/>
            </a:endParaRPr>
          </a:p>
          <a:p>
            <a:r>
              <a:rPr lang="nl-NL" sz="2000" dirty="0" smtClean="0">
                <a:solidFill>
                  <a:prstClr val="black"/>
                </a:solidFill>
                <a:latin typeface="Verdana" pitchFamily="34" charset="0"/>
                <a:ea typeface="Verdana" pitchFamily="34" charset="0"/>
                <a:cs typeface="Verdana" pitchFamily="34" charset="0"/>
              </a:rPr>
              <a:t>Hendrik Ido Ambacht</a:t>
            </a:r>
            <a:endParaRPr lang="nl-NL" sz="2000" dirty="0">
              <a:solidFill>
                <a:prstClr val="black"/>
              </a:solidFill>
              <a:latin typeface="Verdana" pitchFamily="34" charset="0"/>
              <a:ea typeface="Verdana" pitchFamily="34" charset="0"/>
              <a:cs typeface="Verdana" pitchFamily="34" charset="0"/>
            </a:endParaRPr>
          </a:p>
        </p:txBody>
      </p:sp>
      <p:sp>
        <p:nvSpPr>
          <p:cNvPr id="2" name="Tekstvak 1"/>
          <p:cNvSpPr txBox="1"/>
          <p:nvPr/>
        </p:nvSpPr>
        <p:spPr>
          <a:xfrm>
            <a:off x="1545602" y="506416"/>
            <a:ext cx="9437199" cy="938719"/>
          </a:xfrm>
          <a:prstGeom prst="rect">
            <a:avLst/>
          </a:prstGeom>
          <a:noFill/>
        </p:spPr>
        <p:txBody>
          <a:bodyPr wrap="none" rtlCol="0">
            <a:spAutoFit/>
          </a:bodyPr>
          <a:lstStyle/>
          <a:p>
            <a:r>
              <a:rPr lang="nl-NL" sz="5500" b="1" dirty="0">
                <a:solidFill>
                  <a:srgbClr val="002060"/>
                </a:solidFill>
                <a:latin typeface="Verdana" panose="020B0604030504040204" pitchFamily="34" charset="0"/>
                <a:ea typeface="Verdana" panose="020B0604030504040204" pitchFamily="34" charset="0"/>
                <a:cs typeface="Verdana" panose="020B0604030504040204" pitchFamily="34" charset="0"/>
              </a:rPr>
              <a:t>b</a:t>
            </a:r>
            <a:r>
              <a:rPr lang="nl-NL" sz="55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itter water wordt zoet</a:t>
            </a:r>
            <a:endParaRPr lang="nl-NL" sz="55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torage.erasmusmc.nl\m\MyDocs\635005\My Documents\Desktop\Afbeel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125" y="1733207"/>
            <a:ext cx="5240152" cy="363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4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2400657"/>
          </a:xfrm>
          <a:prstGeom prst="rect">
            <a:avLst/>
          </a:prstGeom>
        </p:spPr>
        <p:txBody>
          <a:bodyPr wrap="square">
            <a:spAutoFit/>
          </a:bodyPr>
          <a:lstStyle/>
          <a:p>
            <a:r>
              <a:rPr lang="nl-NL" sz="3000" b="1" dirty="0" smtClean="0">
                <a:solidFill>
                  <a:srgbClr val="002060"/>
                </a:solidFill>
              </a:rPr>
              <a:t>Exodus 15</a:t>
            </a:r>
          </a:p>
          <a:p>
            <a:r>
              <a:rPr lang="nl-NL" sz="3000" dirty="0" smtClean="0">
                <a:solidFill>
                  <a:srgbClr val="002060"/>
                </a:solidFill>
              </a:rPr>
              <a:t>25 Hij riep tot YAHWEH, en YAHWEH wees hem een stuk hout. Dat wierp hij in het water. Toen werd het water zoet. </a:t>
            </a:r>
          </a:p>
          <a:p>
            <a:r>
              <a:rPr lang="nl-NL" sz="3000" dirty="0" smtClean="0">
                <a:solidFill>
                  <a:schemeClr val="bg1">
                    <a:lumMod val="65000"/>
                  </a:schemeClr>
                </a:solidFill>
              </a:rPr>
              <a:t>Daar heeft Hij het volk een verordening en een bepaling gegeven, en daar heeft Hij het op de proef gesteld.</a:t>
            </a:r>
          </a:p>
        </p:txBody>
      </p:sp>
    </p:spTree>
    <p:extLst>
      <p:ext uri="{BB962C8B-B14F-4D97-AF65-F5344CB8AC3E}">
        <p14:creationId xmlns:p14="http://schemas.microsoft.com/office/powerpoint/2010/main" val="3591297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09514" y="404590"/>
            <a:ext cx="11172969" cy="6124754"/>
          </a:xfrm>
          <a:prstGeom prst="rect">
            <a:avLst/>
          </a:prstGeom>
        </p:spPr>
        <p:txBody>
          <a:bodyPr wrap="square">
            <a:spAutoFit/>
          </a:bodyPr>
          <a:lstStyle/>
          <a:p>
            <a:r>
              <a:rPr lang="nl-NL" sz="2800" b="1" dirty="0"/>
              <a:t>Lukas </a:t>
            </a:r>
            <a:r>
              <a:rPr lang="nl-NL" sz="2800" b="1" dirty="0" smtClean="0"/>
              <a:t>23</a:t>
            </a:r>
            <a:endParaRPr lang="nl-NL" sz="2800" b="1" dirty="0"/>
          </a:p>
          <a:p>
            <a:r>
              <a:rPr lang="nl-NL" sz="2800" dirty="0"/>
              <a:t>31 Want indien zij deze dingen doen met het vochtige (AV: groene) hout, </a:t>
            </a:r>
            <a:endParaRPr lang="nl-NL" sz="2800" dirty="0" smtClean="0"/>
          </a:p>
          <a:p>
            <a:r>
              <a:rPr lang="nl-NL" sz="2800" dirty="0" smtClean="0"/>
              <a:t>wat </a:t>
            </a:r>
            <a:r>
              <a:rPr lang="nl-NL" sz="2800" dirty="0"/>
              <a:t>zal er dan met het </a:t>
            </a:r>
            <a:r>
              <a:rPr lang="nl-NL" sz="2800" dirty="0" err="1"/>
              <a:t>dorre</a:t>
            </a:r>
            <a:r>
              <a:rPr lang="nl-NL" sz="2800" dirty="0"/>
              <a:t> gebeuren</a:t>
            </a:r>
            <a:r>
              <a:rPr lang="nl-NL" sz="2800" dirty="0" smtClean="0"/>
              <a:t>?</a:t>
            </a:r>
          </a:p>
          <a:p>
            <a:endParaRPr lang="nl-NL" sz="2800" dirty="0" smtClean="0"/>
          </a:p>
          <a:p>
            <a:endParaRPr lang="nl-NL" sz="2800" dirty="0"/>
          </a:p>
          <a:p>
            <a:r>
              <a:rPr lang="nl-NL" sz="2800" b="1" dirty="0"/>
              <a:t>Handelingen 5</a:t>
            </a:r>
          </a:p>
          <a:p>
            <a:r>
              <a:rPr lang="nl-NL" sz="2800" dirty="0"/>
              <a:t>30 En de God van onze vaders wekt </a:t>
            </a:r>
            <a:r>
              <a:rPr lang="nl-NL" sz="2800" dirty="0" smtClean="0"/>
              <a:t>Jezus op , </a:t>
            </a:r>
            <a:r>
              <a:rPr lang="nl-NL" sz="2800" dirty="0"/>
              <a:t>aan wie jullie de hand slaan, </a:t>
            </a:r>
            <a:endParaRPr lang="nl-NL" sz="2800" dirty="0" smtClean="0"/>
          </a:p>
          <a:p>
            <a:r>
              <a:rPr lang="nl-NL" sz="2800" dirty="0" smtClean="0"/>
              <a:t>en </a:t>
            </a:r>
            <a:r>
              <a:rPr lang="nl-NL" sz="2800" dirty="0"/>
              <a:t>jullie hangen Hem </a:t>
            </a:r>
            <a:r>
              <a:rPr lang="nl-NL" sz="2800" dirty="0" smtClean="0"/>
              <a:t>aan een </a:t>
            </a:r>
            <a:r>
              <a:rPr lang="nl-NL" sz="2800" dirty="0"/>
              <a:t>hout</a:t>
            </a:r>
            <a:r>
              <a:rPr lang="nl-NL" sz="2800" dirty="0" smtClean="0"/>
              <a:t>.</a:t>
            </a:r>
          </a:p>
          <a:p>
            <a:endParaRPr lang="nl-NL" sz="2800" dirty="0"/>
          </a:p>
          <a:p>
            <a:endParaRPr lang="nl-NL" sz="2800" dirty="0"/>
          </a:p>
          <a:p>
            <a:r>
              <a:rPr lang="nl-NL" sz="2800" b="1" dirty="0"/>
              <a:t>Handelingen 13</a:t>
            </a:r>
          </a:p>
          <a:p>
            <a:r>
              <a:rPr lang="nl-NL" sz="2800" dirty="0"/>
              <a:t>29 En als zij alle dingen tot een einde brengen, die er over Hem geschreven zijn, halen zij Hem van het hout af, en zij </a:t>
            </a:r>
            <a:r>
              <a:rPr lang="nl-NL" sz="2800" dirty="0" smtClean="0"/>
              <a:t>legden Hem </a:t>
            </a:r>
            <a:r>
              <a:rPr lang="nl-NL" sz="2800" dirty="0"/>
              <a:t>in een </a:t>
            </a:r>
            <a:r>
              <a:rPr lang="nl-NL" sz="2800" dirty="0" smtClean="0"/>
              <a:t>graf.</a:t>
            </a:r>
            <a:endParaRPr lang="nl-NL" sz="2800" dirty="0"/>
          </a:p>
          <a:p>
            <a:r>
              <a:rPr lang="nl-NL" sz="2800" dirty="0"/>
              <a:t>30 Maar God </a:t>
            </a:r>
            <a:r>
              <a:rPr lang="nl-NL" sz="2800" dirty="0" smtClean="0"/>
              <a:t>wekt </a:t>
            </a:r>
            <a:r>
              <a:rPr lang="nl-NL" sz="2800" dirty="0"/>
              <a:t>Hem </a:t>
            </a:r>
            <a:r>
              <a:rPr lang="nl-NL" sz="2800" dirty="0" smtClean="0"/>
              <a:t>op uit </a:t>
            </a:r>
            <a:r>
              <a:rPr lang="nl-NL" sz="2800" dirty="0"/>
              <a:t>de doden.</a:t>
            </a:r>
          </a:p>
        </p:txBody>
      </p:sp>
    </p:spTree>
    <p:extLst>
      <p:ext uri="{BB962C8B-B14F-4D97-AF65-F5344CB8AC3E}">
        <p14:creationId xmlns:p14="http://schemas.microsoft.com/office/powerpoint/2010/main" val="23820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09514" y="431885"/>
            <a:ext cx="11172969" cy="6124754"/>
          </a:xfrm>
          <a:prstGeom prst="rect">
            <a:avLst/>
          </a:prstGeom>
        </p:spPr>
        <p:txBody>
          <a:bodyPr wrap="square">
            <a:spAutoFit/>
          </a:bodyPr>
          <a:lstStyle/>
          <a:p>
            <a:r>
              <a:rPr lang="nl-NL" sz="2800" b="1" dirty="0">
                <a:solidFill>
                  <a:schemeClr val="bg1">
                    <a:lumMod val="85000"/>
                  </a:schemeClr>
                </a:solidFill>
              </a:rPr>
              <a:t>Lukas </a:t>
            </a:r>
            <a:r>
              <a:rPr lang="nl-NL" sz="2800" b="1" dirty="0" smtClean="0">
                <a:solidFill>
                  <a:schemeClr val="bg1">
                    <a:lumMod val="85000"/>
                  </a:schemeClr>
                </a:solidFill>
              </a:rPr>
              <a:t>23</a:t>
            </a:r>
            <a:endParaRPr lang="nl-NL" sz="2800" b="1" dirty="0">
              <a:solidFill>
                <a:schemeClr val="bg1">
                  <a:lumMod val="85000"/>
                </a:schemeClr>
              </a:solidFill>
            </a:endParaRPr>
          </a:p>
          <a:p>
            <a:r>
              <a:rPr lang="nl-NL" sz="2800" dirty="0">
                <a:solidFill>
                  <a:schemeClr val="bg1">
                    <a:lumMod val="85000"/>
                  </a:schemeClr>
                </a:solidFill>
              </a:rPr>
              <a:t>31 Want indien zij deze dingen doen met het vochtige (AV: groene) hout, </a:t>
            </a:r>
            <a:endParaRPr lang="nl-NL" sz="2800" dirty="0" smtClean="0">
              <a:solidFill>
                <a:schemeClr val="bg1">
                  <a:lumMod val="85000"/>
                </a:schemeClr>
              </a:solidFill>
            </a:endParaRPr>
          </a:p>
          <a:p>
            <a:r>
              <a:rPr lang="nl-NL" sz="2800" dirty="0" smtClean="0">
                <a:solidFill>
                  <a:schemeClr val="bg1">
                    <a:lumMod val="85000"/>
                  </a:schemeClr>
                </a:solidFill>
              </a:rPr>
              <a:t>wat </a:t>
            </a:r>
            <a:r>
              <a:rPr lang="nl-NL" sz="2800" dirty="0">
                <a:solidFill>
                  <a:schemeClr val="bg1">
                    <a:lumMod val="85000"/>
                  </a:schemeClr>
                </a:solidFill>
              </a:rPr>
              <a:t>zal er dan met het </a:t>
            </a:r>
            <a:r>
              <a:rPr lang="nl-NL" sz="2800" dirty="0" err="1">
                <a:solidFill>
                  <a:schemeClr val="bg1">
                    <a:lumMod val="85000"/>
                  </a:schemeClr>
                </a:solidFill>
              </a:rPr>
              <a:t>dorre</a:t>
            </a:r>
            <a:r>
              <a:rPr lang="nl-NL" sz="2800" dirty="0">
                <a:solidFill>
                  <a:schemeClr val="bg1">
                    <a:lumMod val="85000"/>
                  </a:schemeClr>
                </a:solidFill>
              </a:rPr>
              <a:t> gebeuren</a:t>
            </a:r>
            <a:r>
              <a:rPr lang="nl-NL" sz="2800" dirty="0" smtClean="0">
                <a:solidFill>
                  <a:schemeClr val="bg1">
                    <a:lumMod val="85000"/>
                  </a:schemeClr>
                </a:solidFill>
              </a:rPr>
              <a:t>?</a:t>
            </a:r>
          </a:p>
          <a:p>
            <a:endParaRPr lang="nl-NL" sz="2800" dirty="0" smtClean="0">
              <a:solidFill>
                <a:schemeClr val="bg1">
                  <a:lumMod val="85000"/>
                </a:schemeClr>
              </a:solidFill>
            </a:endParaRPr>
          </a:p>
          <a:p>
            <a:endParaRPr lang="nl-NL" sz="2800" dirty="0">
              <a:solidFill>
                <a:schemeClr val="bg1">
                  <a:lumMod val="85000"/>
                </a:schemeClr>
              </a:solidFill>
            </a:endParaRPr>
          </a:p>
          <a:p>
            <a:r>
              <a:rPr lang="nl-NL" sz="2800" b="1" dirty="0">
                <a:solidFill>
                  <a:schemeClr val="bg1">
                    <a:lumMod val="85000"/>
                  </a:schemeClr>
                </a:solidFill>
              </a:rPr>
              <a:t>Handelingen 5</a:t>
            </a:r>
          </a:p>
          <a:p>
            <a:r>
              <a:rPr lang="nl-NL" sz="2800" dirty="0">
                <a:solidFill>
                  <a:schemeClr val="bg1">
                    <a:lumMod val="85000"/>
                  </a:schemeClr>
                </a:solidFill>
              </a:rPr>
              <a:t>30 En de God van onze vaders wekt </a:t>
            </a:r>
            <a:r>
              <a:rPr lang="nl-NL" sz="2800" dirty="0" smtClean="0">
                <a:solidFill>
                  <a:schemeClr val="bg1">
                    <a:lumMod val="85000"/>
                  </a:schemeClr>
                </a:solidFill>
              </a:rPr>
              <a:t>Jezus op , </a:t>
            </a:r>
            <a:r>
              <a:rPr lang="nl-NL" sz="2800" dirty="0">
                <a:solidFill>
                  <a:schemeClr val="bg1">
                    <a:lumMod val="85000"/>
                  </a:schemeClr>
                </a:solidFill>
              </a:rPr>
              <a:t>aan wie jullie de hand slaan, </a:t>
            </a:r>
            <a:endParaRPr lang="nl-NL" sz="2800" dirty="0" smtClean="0">
              <a:solidFill>
                <a:schemeClr val="bg1">
                  <a:lumMod val="85000"/>
                </a:schemeClr>
              </a:solidFill>
            </a:endParaRPr>
          </a:p>
          <a:p>
            <a:r>
              <a:rPr lang="nl-NL" sz="2800" dirty="0" smtClean="0">
                <a:solidFill>
                  <a:schemeClr val="bg1">
                    <a:lumMod val="85000"/>
                  </a:schemeClr>
                </a:solidFill>
              </a:rPr>
              <a:t>en </a:t>
            </a:r>
            <a:r>
              <a:rPr lang="nl-NL" sz="2800" dirty="0">
                <a:solidFill>
                  <a:schemeClr val="bg1">
                    <a:lumMod val="85000"/>
                  </a:schemeClr>
                </a:solidFill>
              </a:rPr>
              <a:t>jullie hangen Hem </a:t>
            </a:r>
            <a:r>
              <a:rPr lang="nl-NL" sz="2800" dirty="0" smtClean="0">
                <a:solidFill>
                  <a:schemeClr val="bg1">
                    <a:lumMod val="85000"/>
                  </a:schemeClr>
                </a:solidFill>
              </a:rPr>
              <a:t>aan een </a:t>
            </a:r>
            <a:r>
              <a:rPr lang="nl-NL" sz="2800" dirty="0">
                <a:solidFill>
                  <a:schemeClr val="bg1">
                    <a:lumMod val="85000"/>
                  </a:schemeClr>
                </a:solidFill>
              </a:rPr>
              <a:t>hout</a:t>
            </a:r>
            <a:r>
              <a:rPr lang="nl-NL" sz="2800" dirty="0" smtClean="0">
                <a:solidFill>
                  <a:schemeClr val="bg1">
                    <a:lumMod val="85000"/>
                  </a:schemeClr>
                </a:solidFill>
              </a:rPr>
              <a:t>.</a:t>
            </a:r>
          </a:p>
          <a:p>
            <a:endParaRPr lang="nl-NL" sz="2800" dirty="0">
              <a:solidFill>
                <a:schemeClr val="bg1">
                  <a:lumMod val="85000"/>
                </a:schemeClr>
              </a:solidFill>
            </a:endParaRPr>
          </a:p>
          <a:p>
            <a:endParaRPr lang="nl-NL" sz="2800" dirty="0">
              <a:solidFill>
                <a:schemeClr val="bg1">
                  <a:lumMod val="85000"/>
                </a:schemeClr>
              </a:solidFill>
            </a:endParaRPr>
          </a:p>
          <a:p>
            <a:r>
              <a:rPr lang="nl-NL" sz="2800" b="1" dirty="0">
                <a:solidFill>
                  <a:schemeClr val="bg1">
                    <a:lumMod val="85000"/>
                  </a:schemeClr>
                </a:solidFill>
              </a:rPr>
              <a:t>Handelingen 13</a:t>
            </a:r>
          </a:p>
          <a:p>
            <a:r>
              <a:rPr lang="nl-NL" sz="2800" dirty="0">
                <a:solidFill>
                  <a:schemeClr val="bg1">
                    <a:lumMod val="85000"/>
                  </a:schemeClr>
                </a:solidFill>
              </a:rPr>
              <a:t>29 En als zij alle dingen tot een einde brengen, die er over Hem geschreven zijn, halen zij Hem van het hout af, en zij </a:t>
            </a:r>
            <a:r>
              <a:rPr lang="nl-NL" sz="2800" dirty="0" smtClean="0">
                <a:solidFill>
                  <a:schemeClr val="bg1">
                    <a:lumMod val="85000"/>
                  </a:schemeClr>
                </a:solidFill>
              </a:rPr>
              <a:t>legden Hem </a:t>
            </a:r>
            <a:r>
              <a:rPr lang="nl-NL" sz="2800" dirty="0">
                <a:solidFill>
                  <a:schemeClr val="bg1">
                    <a:lumMod val="85000"/>
                  </a:schemeClr>
                </a:solidFill>
              </a:rPr>
              <a:t>in een </a:t>
            </a:r>
            <a:r>
              <a:rPr lang="nl-NL" sz="2800" dirty="0" smtClean="0">
                <a:solidFill>
                  <a:schemeClr val="bg1">
                    <a:lumMod val="85000"/>
                  </a:schemeClr>
                </a:solidFill>
              </a:rPr>
              <a:t>graf.</a:t>
            </a:r>
            <a:endParaRPr lang="nl-NL" sz="2800" dirty="0">
              <a:solidFill>
                <a:schemeClr val="bg1">
                  <a:lumMod val="85000"/>
                </a:schemeClr>
              </a:solidFill>
            </a:endParaRPr>
          </a:p>
          <a:p>
            <a:r>
              <a:rPr lang="nl-NL" sz="2800" dirty="0">
                <a:solidFill>
                  <a:schemeClr val="bg1">
                    <a:lumMod val="85000"/>
                  </a:schemeClr>
                </a:solidFill>
              </a:rPr>
              <a:t>30 Maar God </a:t>
            </a:r>
            <a:r>
              <a:rPr lang="nl-NL" sz="2800" dirty="0" smtClean="0">
                <a:solidFill>
                  <a:schemeClr val="bg1">
                    <a:lumMod val="85000"/>
                  </a:schemeClr>
                </a:solidFill>
              </a:rPr>
              <a:t>wekt </a:t>
            </a:r>
            <a:r>
              <a:rPr lang="nl-NL" sz="2800" dirty="0">
                <a:solidFill>
                  <a:schemeClr val="bg1">
                    <a:lumMod val="85000"/>
                  </a:schemeClr>
                </a:solidFill>
              </a:rPr>
              <a:t>Hem </a:t>
            </a:r>
            <a:r>
              <a:rPr lang="nl-NL" sz="2800" dirty="0" smtClean="0">
                <a:solidFill>
                  <a:schemeClr val="bg1">
                    <a:lumMod val="85000"/>
                  </a:schemeClr>
                </a:solidFill>
              </a:rPr>
              <a:t>op uit </a:t>
            </a:r>
            <a:r>
              <a:rPr lang="nl-NL" sz="2800" dirty="0">
                <a:solidFill>
                  <a:schemeClr val="bg1">
                    <a:lumMod val="85000"/>
                  </a:schemeClr>
                </a:solidFill>
              </a:rPr>
              <a:t>de doden.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16" y="431885"/>
            <a:ext cx="3589644" cy="269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042" y="3630304"/>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62" y="3928948"/>
            <a:ext cx="3763998" cy="282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8" y="343770"/>
            <a:ext cx="3535054" cy="265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3959" y="3287891"/>
            <a:ext cx="21240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1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2400657"/>
          </a:xfrm>
          <a:prstGeom prst="rect">
            <a:avLst/>
          </a:prstGeom>
        </p:spPr>
        <p:txBody>
          <a:bodyPr wrap="square">
            <a:spAutoFit/>
          </a:bodyPr>
          <a:lstStyle/>
          <a:p>
            <a:r>
              <a:rPr lang="nl-NL" sz="3000" b="1" dirty="0" smtClean="0">
                <a:solidFill>
                  <a:srgbClr val="002060"/>
                </a:solidFill>
              </a:rPr>
              <a:t>Exodus 15</a:t>
            </a:r>
          </a:p>
          <a:p>
            <a:r>
              <a:rPr lang="nl-NL" sz="3000" dirty="0" smtClean="0">
                <a:solidFill>
                  <a:schemeClr val="bg1">
                    <a:lumMod val="65000"/>
                  </a:schemeClr>
                </a:solidFill>
              </a:rPr>
              <a:t>25 Hij riep tot YAHWEH, en YAHWEH wees hem een stuk hout. Dat wierp hij in het water. Toen werd het water zoet. </a:t>
            </a:r>
          </a:p>
          <a:p>
            <a:r>
              <a:rPr lang="nl-NL" sz="3000" dirty="0" smtClean="0">
                <a:solidFill>
                  <a:srgbClr val="002060"/>
                </a:solidFill>
              </a:rPr>
              <a:t>Daar heeft Hij het volk een verordening en een bepaling gegeven, en daar heeft Hij het op de proef gesteld.</a:t>
            </a:r>
          </a:p>
        </p:txBody>
      </p:sp>
    </p:spTree>
    <p:extLst>
      <p:ext uri="{BB962C8B-B14F-4D97-AF65-F5344CB8AC3E}">
        <p14:creationId xmlns:p14="http://schemas.microsoft.com/office/powerpoint/2010/main" val="3434625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0" y="471312"/>
            <a:ext cx="11276449" cy="3785652"/>
          </a:xfrm>
          <a:prstGeom prst="rect">
            <a:avLst/>
          </a:prstGeom>
        </p:spPr>
        <p:txBody>
          <a:bodyPr wrap="square">
            <a:spAutoFit/>
          </a:bodyPr>
          <a:lstStyle/>
          <a:p>
            <a:r>
              <a:rPr lang="nl-NL" sz="3000" b="1" dirty="0" smtClean="0">
                <a:solidFill>
                  <a:srgbClr val="002060"/>
                </a:solidFill>
              </a:rPr>
              <a:t>Exodus 15</a:t>
            </a:r>
          </a:p>
          <a:p>
            <a:r>
              <a:rPr lang="nl-NL" sz="3000" dirty="0">
                <a:solidFill>
                  <a:srgbClr val="002060"/>
                </a:solidFill>
              </a:rPr>
              <a:t>26 Hij zei: Als u aandachtig luistert naar de stem van </a:t>
            </a:r>
            <a:r>
              <a:rPr lang="nl-NL" sz="3000" dirty="0" smtClean="0">
                <a:solidFill>
                  <a:srgbClr val="002060"/>
                </a:solidFill>
              </a:rPr>
              <a:t>YAHWEH, </a:t>
            </a:r>
          </a:p>
          <a:p>
            <a:r>
              <a:rPr lang="nl-NL" sz="3000" dirty="0" smtClean="0">
                <a:solidFill>
                  <a:srgbClr val="002060"/>
                </a:solidFill>
              </a:rPr>
              <a:t>uw </a:t>
            </a:r>
            <a:r>
              <a:rPr lang="nl-NL" sz="3000" dirty="0">
                <a:solidFill>
                  <a:srgbClr val="002060"/>
                </a:solidFill>
              </a:rPr>
              <a:t>God, en doet wat juist is in Zijn ogen, </a:t>
            </a:r>
            <a:endParaRPr lang="nl-NL" sz="3000" dirty="0" smtClean="0">
              <a:solidFill>
                <a:srgbClr val="002060"/>
              </a:solidFill>
            </a:endParaRPr>
          </a:p>
          <a:p>
            <a:r>
              <a:rPr lang="nl-NL" sz="3000" dirty="0" smtClean="0">
                <a:solidFill>
                  <a:srgbClr val="002060"/>
                </a:solidFill>
              </a:rPr>
              <a:t>als </a:t>
            </a:r>
            <a:r>
              <a:rPr lang="nl-NL" sz="3000" dirty="0">
                <a:solidFill>
                  <a:srgbClr val="002060"/>
                </a:solidFill>
              </a:rPr>
              <a:t>u Zijn geboden </a:t>
            </a:r>
            <a:r>
              <a:rPr lang="nl-NL" sz="3000" i="1" dirty="0" smtClean="0">
                <a:solidFill>
                  <a:srgbClr val="002060"/>
                </a:solidFill>
              </a:rPr>
              <a:t>(</a:t>
            </a:r>
            <a:r>
              <a:rPr lang="nl-NL" sz="3000" i="1" dirty="0" err="1" smtClean="0">
                <a:solidFill>
                  <a:srgbClr val="002060"/>
                </a:solidFill>
              </a:rPr>
              <a:t>lett</a:t>
            </a:r>
            <a:r>
              <a:rPr lang="nl-NL" sz="3000" i="1" dirty="0" smtClean="0">
                <a:solidFill>
                  <a:srgbClr val="002060"/>
                </a:solidFill>
              </a:rPr>
              <a:t>: instructies) </a:t>
            </a:r>
            <a:r>
              <a:rPr lang="nl-NL" sz="3000" dirty="0" smtClean="0">
                <a:solidFill>
                  <a:srgbClr val="002060"/>
                </a:solidFill>
              </a:rPr>
              <a:t>gehoorzaamt </a:t>
            </a:r>
            <a:r>
              <a:rPr lang="nl-NL" sz="3000" dirty="0">
                <a:solidFill>
                  <a:srgbClr val="002060"/>
                </a:solidFill>
              </a:rPr>
              <a:t>en al Zijn verordeningen in acht neemt, </a:t>
            </a:r>
            <a:endParaRPr lang="nl-NL" sz="3000" dirty="0" smtClean="0">
              <a:solidFill>
                <a:srgbClr val="002060"/>
              </a:solidFill>
            </a:endParaRPr>
          </a:p>
          <a:p>
            <a:r>
              <a:rPr lang="nl-NL" sz="3000" dirty="0" smtClean="0">
                <a:solidFill>
                  <a:srgbClr val="002060"/>
                </a:solidFill>
              </a:rPr>
              <a:t>dan </a:t>
            </a:r>
            <a:r>
              <a:rPr lang="nl-NL" sz="3000" dirty="0">
                <a:solidFill>
                  <a:srgbClr val="002060"/>
                </a:solidFill>
              </a:rPr>
              <a:t>zal Ik geen enkele van de ziekten over u brengen die Ik over Egypte gebracht heb, </a:t>
            </a:r>
            <a:endParaRPr lang="nl-NL" sz="3000" dirty="0" smtClean="0">
              <a:solidFill>
                <a:srgbClr val="002060"/>
              </a:solidFill>
            </a:endParaRPr>
          </a:p>
          <a:p>
            <a:r>
              <a:rPr lang="nl-NL" sz="3000" dirty="0" smtClean="0">
                <a:solidFill>
                  <a:srgbClr val="002060"/>
                </a:solidFill>
              </a:rPr>
              <a:t>want </a:t>
            </a:r>
            <a:r>
              <a:rPr lang="nl-NL" sz="3000" dirty="0">
                <a:solidFill>
                  <a:srgbClr val="002060"/>
                </a:solidFill>
              </a:rPr>
              <a:t>Ik ben </a:t>
            </a:r>
            <a:r>
              <a:rPr lang="nl-NL" sz="3000" dirty="0" smtClean="0">
                <a:solidFill>
                  <a:srgbClr val="002060"/>
                </a:solidFill>
              </a:rPr>
              <a:t>YAHWEH, </a:t>
            </a:r>
            <a:r>
              <a:rPr lang="nl-NL" sz="3000" dirty="0">
                <a:solidFill>
                  <a:srgbClr val="002060"/>
                </a:solidFill>
              </a:rPr>
              <a:t>uw Heelmeester</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3322709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Exodus 15</a:t>
            </a:r>
          </a:p>
          <a:p>
            <a:r>
              <a:rPr lang="nl-NL" sz="3000" dirty="0" smtClean="0">
                <a:solidFill>
                  <a:srgbClr val="002060"/>
                </a:solidFill>
              </a:rPr>
              <a:t>27 </a:t>
            </a:r>
            <a:r>
              <a:rPr lang="nl-NL" sz="3000" dirty="0">
                <a:solidFill>
                  <a:srgbClr val="002060"/>
                </a:solidFill>
              </a:rPr>
              <a:t>Toen kwamen zij bij Elim. </a:t>
            </a:r>
            <a:r>
              <a:rPr lang="nl-NL" sz="3000" dirty="0">
                <a:solidFill>
                  <a:schemeClr val="bg1">
                    <a:lumMod val="65000"/>
                  </a:schemeClr>
                </a:solidFill>
              </a:rPr>
              <a:t>Daar waren twaalf waterbronnen en zeventig palmbomen. Zij sloegen daar hun kamp op aan het water.</a:t>
            </a:r>
            <a:endParaRPr lang="nl-NL" sz="3000" dirty="0" smtClean="0">
              <a:solidFill>
                <a:schemeClr val="bg1">
                  <a:lumMod val="65000"/>
                </a:schemeClr>
              </a:solidFill>
            </a:endParaRPr>
          </a:p>
        </p:txBody>
      </p:sp>
      <p:sp>
        <p:nvSpPr>
          <p:cNvPr id="3" name="Tekstvak 2"/>
          <p:cNvSpPr txBox="1"/>
          <p:nvPr/>
        </p:nvSpPr>
        <p:spPr>
          <a:xfrm>
            <a:off x="1685008" y="4207485"/>
            <a:ext cx="7678911" cy="523220"/>
          </a:xfrm>
          <a:prstGeom prst="rect">
            <a:avLst/>
          </a:prstGeom>
          <a:noFill/>
          <a:ln w="12700">
            <a:solidFill>
              <a:schemeClr val="tx1"/>
            </a:solidFill>
          </a:ln>
        </p:spPr>
        <p:txBody>
          <a:bodyPr wrap="square" rtlCol="0">
            <a:spAutoFit/>
          </a:bodyPr>
          <a:lstStyle/>
          <a:p>
            <a:r>
              <a:rPr lang="nl-NL" sz="2800" dirty="0" smtClean="0"/>
              <a:t>Elim betekent: groot/machtig (meestal </a:t>
            </a:r>
            <a:r>
              <a:rPr lang="nl-NL" sz="2800" dirty="0" err="1" smtClean="0"/>
              <a:t>mbt</a:t>
            </a:r>
            <a:r>
              <a:rPr lang="nl-NL" sz="2800" dirty="0" smtClean="0"/>
              <a:t> bomen)</a:t>
            </a:r>
            <a:endParaRPr lang="nl-NL" sz="2800" dirty="0"/>
          </a:p>
        </p:txBody>
      </p:sp>
    </p:spTree>
    <p:extLst>
      <p:ext uri="{BB962C8B-B14F-4D97-AF65-F5344CB8AC3E}">
        <p14:creationId xmlns:p14="http://schemas.microsoft.com/office/powerpoint/2010/main" val="878411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Exodus 15</a:t>
            </a:r>
          </a:p>
          <a:p>
            <a:r>
              <a:rPr lang="nl-NL" sz="3000" dirty="0" smtClean="0">
                <a:solidFill>
                  <a:schemeClr val="bg1">
                    <a:lumMod val="65000"/>
                  </a:schemeClr>
                </a:solidFill>
              </a:rPr>
              <a:t>27 </a:t>
            </a:r>
            <a:r>
              <a:rPr lang="nl-NL" sz="3000" dirty="0">
                <a:solidFill>
                  <a:schemeClr val="bg1">
                    <a:lumMod val="65000"/>
                  </a:schemeClr>
                </a:solidFill>
              </a:rPr>
              <a:t>Toen kwamen zij bij Elim. </a:t>
            </a:r>
            <a:r>
              <a:rPr lang="nl-NL" sz="3000" dirty="0">
                <a:solidFill>
                  <a:srgbClr val="002060"/>
                </a:solidFill>
              </a:rPr>
              <a:t>Daar waren twaalf waterbronnen </a:t>
            </a:r>
            <a:r>
              <a:rPr lang="nl-NL" sz="3000" dirty="0">
                <a:solidFill>
                  <a:schemeClr val="bg1">
                    <a:lumMod val="65000"/>
                  </a:schemeClr>
                </a:solidFill>
              </a:rPr>
              <a:t>en zeventig palmbomen. Zij sloegen daar hun kamp op aan het water.</a:t>
            </a:r>
            <a:endParaRPr lang="nl-NL" sz="3000" dirty="0" smtClean="0">
              <a:solidFill>
                <a:schemeClr val="bg1">
                  <a:lumMod val="6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138" y="3057099"/>
            <a:ext cx="4578822" cy="343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96286" y="3727716"/>
            <a:ext cx="4585648" cy="2092881"/>
          </a:xfrm>
          <a:prstGeom prst="rect">
            <a:avLst/>
          </a:prstGeom>
          <a:noFill/>
          <a:ln w="12700">
            <a:solidFill>
              <a:schemeClr val="accent1"/>
            </a:solidFill>
          </a:ln>
        </p:spPr>
        <p:txBody>
          <a:bodyPr wrap="square" rtlCol="0">
            <a:spAutoFit/>
          </a:bodyPr>
          <a:lstStyle/>
          <a:p>
            <a:pPr marL="457200" indent="-457200">
              <a:buFontTx/>
              <a:buChar char="-"/>
            </a:pPr>
            <a:r>
              <a:rPr lang="nl-NL" sz="2600" dirty="0" smtClean="0"/>
              <a:t>12 zonen van Jacob</a:t>
            </a:r>
          </a:p>
          <a:p>
            <a:pPr marL="457200" indent="-457200">
              <a:buFontTx/>
              <a:buChar char="-"/>
            </a:pPr>
            <a:r>
              <a:rPr lang="nl-NL" sz="2600" dirty="0" smtClean="0"/>
              <a:t>12 stammen</a:t>
            </a:r>
          </a:p>
          <a:p>
            <a:pPr marL="457200" indent="-457200">
              <a:buFontTx/>
              <a:buChar char="-"/>
            </a:pPr>
            <a:r>
              <a:rPr lang="nl-NL" sz="2600" dirty="0" smtClean="0"/>
              <a:t>12 discipelen/apostelen</a:t>
            </a:r>
          </a:p>
          <a:p>
            <a:pPr marL="457200" indent="-457200">
              <a:buFontTx/>
              <a:buChar char="-"/>
            </a:pPr>
            <a:r>
              <a:rPr lang="nl-NL" sz="2600" dirty="0" smtClean="0"/>
              <a:t>12 uren in een dag</a:t>
            </a:r>
          </a:p>
          <a:p>
            <a:pPr marL="457200" indent="-457200">
              <a:buFontTx/>
              <a:buChar char="-"/>
            </a:pPr>
            <a:r>
              <a:rPr lang="nl-NL" sz="2600" dirty="0"/>
              <a:t>e</a:t>
            </a:r>
            <a:r>
              <a:rPr lang="nl-NL" sz="2600" dirty="0" smtClean="0"/>
              <a:t>nz. </a:t>
            </a:r>
          </a:p>
        </p:txBody>
      </p:sp>
    </p:spTree>
    <p:extLst>
      <p:ext uri="{BB962C8B-B14F-4D97-AF65-F5344CB8AC3E}">
        <p14:creationId xmlns:p14="http://schemas.microsoft.com/office/powerpoint/2010/main" val="4223403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Exodus 15</a:t>
            </a:r>
          </a:p>
          <a:p>
            <a:r>
              <a:rPr lang="nl-NL" sz="3000" dirty="0" smtClean="0">
                <a:solidFill>
                  <a:schemeClr val="bg1">
                    <a:lumMod val="65000"/>
                  </a:schemeClr>
                </a:solidFill>
              </a:rPr>
              <a:t>27 </a:t>
            </a:r>
            <a:r>
              <a:rPr lang="nl-NL" sz="3000" dirty="0">
                <a:solidFill>
                  <a:schemeClr val="bg1">
                    <a:lumMod val="65000"/>
                  </a:schemeClr>
                </a:solidFill>
              </a:rPr>
              <a:t>Toen kwamen zij bij Elim. </a:t>
            </a:r>
            <a:r>
              <a:rPr lang="nl-NL" sz="3000" dirty="0">
                <a:solidFill>
                  <a:srgbClr val="002060"/>
                </a:solidFill>
              </a:rPr>
              <a:t>Daar waren twaalf waterbronnen en zeventig palmbomen. </a:t>
            </a:r>
            <a:r>
              <a:rPr lang="nl-NL" sz="3000" dirty="0">
                <a:solidFill>
                  <a:schemeClr val="bg1">
                    <a:lumMod val="65000"/>
                  </a:schemeClr>
                </a:solidFill>
              </a:rPr>
              <a:t>Zij sloegen daar hun kamp op aan het water.</a:t>
            </a:r>
            <a:endParaRPr lang="nl-NL" sz="3000" dirty="0" smtClean="0">
              <a:solidFill>
                <a:schemeClr val="bg1">
                  <a:lumMod val="65000"/>
                </a:scheme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220" y="3248167"/>
            <a:ext cx="6013818" cy="337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706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2000" cy="7094250"/>
          </a:xfrm>
          <a:prstGeom prst="rect">
            <a:avLst/>
          </a:prstGeom>
        </p:spPr>
        <p:txBody>
          <a:bodyPr wrap="square">
            <a:spAutoFit/>
          </a:bodyPr>
          <a:lstStyle/>
          <a:p>
            <a:r>
              <a:rPr lang="nl-NL" b="1" dirty="0" smtClean="0"/>
              <a:t>Genesis 10</a:t>
            </a:r>
            <a:endParaRPr lang="nl-NL" b="1" dirty="0"/>
          </a:p>
          <a:p>
            <a:r>
              <a:rPr lang="nl-NL" sz="1250" dirty="0" smtClean="0"/>
              <a:t>1 </a:t>
            </a:r>
            <a:r>
              <a:rPr lang="nl-NL" sz="1250" dirty="0"/>
              <a:t>Dit zijn de afstammelingen van de zonen van </a:t>
            </a:r>
            <a:r>
              <a:rPr lang="nl-NL" sz="1250" dirty="0" err="1"/>
              <a:t>Noach</a:t>
            </a:r>
            <a:r>
              <a:rPr lang="nl-NL" sz="1250" dirty="0"/>
              <a:t>, Sem, </a:t>
            </a:r>
            <a:r>
              <a:rPr lang="nl-NL" sz="1250" dirty="0" err="1"/>
              <a:t>Cham</a:t>
            </a:r>
            <a:r>
              <a:rPr lang="nl-NL" sz="1250" dirty="0"/>
              <a:t> en </a:t>
            </a:r>
            <a:r>
              <a:rPr lang="nl-NL" sz="1250" dirty="0" err="1"/>
              <a:t>Jafeth</a:t>
            </a:r>
            <a:r>
              <a:rPr lang="nl-NL" sz="1250" dirty="0"/>
              <a:t>. Bij hen werden na de vloed zonen geboren.</a:t>
            </a:r>
          </a:p>
          <a:p>
            <a:r>
              <a:rPr lang="nl-NL" sz="1250" dirty="0"/>
              <a:t>2 De zonen van </a:t>
            </a:r>
            <a:r>
              <a:rPr lang="nl-NL" sz="1250" dirty="0" err="1"/>
              <a:t>Jafeth</a:t>
            </a:r>
            <a:r>
              <a:rPr lang="nl-NL" sz="1250" dirty="0"/>
              <a:t> zijn: </a:t>
            </a:r>
            <a:r>
              <a:rPr lang="nl-NL" sz="1250" dirty="0" err="1"/>
              <a:t>Gomer</a:t>
            </a:r>
            <a:r>
              <a:rPr lang="nl-NL" sz="1250" dirty="0"/>
              <a:t>, </a:t>
            </a:r>
            <a:r>
              <a:rPr lang="nl-NL" sz="1250" dirty="0" err="1"/>
              <a:t>Magog</a:t>
            </a:r>
            <a:r>
              <a:rPr lang="nl-NL" sz="1250" dirty="0"/>
              <a:t>, </a:t>
            </a:r>
            <a:r>
              <a:rPr lang="nl-NL" sz="1250" dirty="0" err="1"/>
              <a:t>Madai</a:t>
            </a:r>
            <a:r>
              <a:rPr lang="nl-NL" sz="1250" dirty="0"/>
              <a:t>, </a:t>
            </a:r>
            <a:r>
              <a:rPr lang="nl-NL" sz="1250" dirty="0" err="1"/>
              <a:t>Javan</a:t>
            </a:r>
            <a:r>
              <a:rPr lang="nl-NL" sz="1250" dirty="0"/>
              <a:t>, </a:t>
            </a:r>
            <a:r>
              <a:rPr lang="nl-NL" sz="1250" dirty="0" err="1"/>
              <a:t>Tubal</a:t>
            </a:r>
            <a:r>
              <a:rPr lang="nl-NL" sz="1250" dirty="0"/>
              <a:t>, </a:t>
            </a:r>
            <a:r>
              <a:rPr lang="nl-NL" sz="1250" dirty="0" err="1"/>
              <a:t>Mesech</a:t>
            </a:r>
            <a:r>
              <a:rPr lang="nl-NL" sz="1250" dirty="0"/>
              <a:t> en Tiras.</a:t>
            </a:r>
          </a:p>
          <a:p>
            <a:r>
              <a:rPr lang="nl-NL" sz="1250" dirty="0"/>
              <a:t>3 De zonen van </a:t>
            </a:r>
            <a:r>
              <a:rPr lang="nl-NL" sz="1250" dirty="0" err="1"/>
              <a:t>Gomer</a:t>
            </a:r>
            <a:r>
              <a:rPr lang="nl-NL" sz="1250" dirty="0"/>
              <a:t> zijn: </a:t>
            </a:r>
            <a:r>
              <a:rPr lang="nl-NL" sz="1250" dirty="0" err="1"/>
              <a:t>Askenaz</a:t>
            </a:r>
            <a:r>
              <a:rPr lang="nl-NL" sz="1250" dirty="0"/>
              <a:t>, </a:t>
            </a:r>
            <a:r>
              <a:rPr lang="nl-NL" sz="1250" dirty="0" err="1"/>
              <a:t>Rifath</a:t>
            </a:r>
            <a:r>
              <a:rPr lang="nl-NL" sz="1250" dirty="0"/>
              <a:t> en </a:t>
            </a:r>
            <a:r>
              <a:rPr lang="nl-NL" sz="1250" dirty="0" err="1"/>
              <a:t>Togarma</a:t>
            </a:r>
            <a:r>
              <a:rPr lang="nl-NL" sz="1250" dirty="0"/>
              <a:t>.</a:t>
            </a:r>
          </a:p>
          <a:p>
            <a:r>
              <a:rPr lang="nl-NL" sz="1250" dirty="0"/>
              <a:t>4 De zonen van </a:t>
            </a:r>
            <a:r>
              <a:rPr lang="nl-NL" sz="1250" dirty="0" err="1"/>
              <a:t>Javan</a:t>
            </a:r>
            <a:r>
              <a:rPr lang="nl-NL" sz="1250" dirty="0"/>
              <a:t> zijn: Elisa en </a:t>
            </a:r>
            <a:r>
              <a:rPr lang="nl-NL" sz="1250" dirty="0" err="1"/>
              <a:t>Tarsis</a:t>
            </a:r>
            <a:r>
              <a:rPr lang="nl-NL" sz="1250" dirty="0"/>
              <a:t>, de </a:t>
            </a:r>
            <a:r>
              <a:rPr lang="nl-NL" sz="1250" dirty="0" err="1"/>
              <a:t>Kittiërs</a:t>
            </a:r>
            <a:r>
              <a:rPr lang="nl-NL" sz="1250" dirty="0"/>
              <a:t> en de </a:t>
            </a:r>
            <a:r>
              <a:rPr lang="nl-NL" sz="1250" dirty="0" err="1"/>
              <a:t>Dodanieten</a:t>
            </a:r>
            <a:r>
              <a:rPr lang="nl-NL" sz="1250" dirty="0"/>
              <a:t>.</a:t>
            </a:r>
          </a:p>
          <a:p>
            <a:r>
              <a:rPr lang="nl-NL" sz="1250" dirty="0"/>
              <a:t>5 Van hen stammen de mensen af die zich over de kustlanden van de volken verspreid hebben, in hun landen, elk overeenkomstig zijn taal, overeenkomstig hun geslachten, onder hun volken.</a:t>
            </a:r>
          </a:p>
          <a:p>
            <a:r>
              <a:rPr lang="nl-NL" sz="1250" dirty="0"/>
              <a:t>6 De zonen van </a:t>
            </a:r>
            <a:r>
              <a:rPr lang="nl-NL" sz="1250" dirty="0" err="1"/>
              <a:t>Cham</a:t>
            </a:r>
            <a:r>
              <a:rPr lang="nl-NL" sz="1250" dirty="0"/>
              <a:t> zijn: </a:t>
            </a:r>
            <a:r>
              <a:rPr lang="nl-NL" sz="1250" dirty="0" err="1"/>
              <a:t>Cusj</a:t>
            </a:r>
            <a:r>
              <a:rPr lang="nl-NL" sz="1250" dirty="0"/>
              <a:t>, </a:t>
            </a:r>
            <a:r>
              <a:rPr lang="nl-NL" sz="1250" dirty="0" err="1"/>
              <a:t>Mizraïm</a:t>
            </a:r>
            <a:r>
              <a:rPr lang="nl-NL" sz="1250" dirty="0"/>
              <a:t>, Put en Kanaän.</a:t>
            </a:r>
          </a:p>
          <a:p>
            <a:r>
              <a:rPr lang="nl-NL" sz="1250" dirty="0"/>
              <a:t>7 De zonen van </a:t>
            </a:r>
            <a:r>
              <a:rPr lang="nl-NL" sz="1250" dirty="0" err="1"/>
              <a:t>Cusj</a:t>
            </a:r>
            <a:r>
              <a:rPr lang="nl-NL" sz="1250" dirty="0"/>
              <a:t> zijn: </a:t>
            </a:r>
            <a:r>
              <a:rPr lang="nl-NL" sz="1250" dirty="0" err="1"/>
              <a:t>Seba</a:t>
            </a:r>
            <a:r>
              <a:rPr lang="nl-NL" sz="1250" dirty="0"/>
              <a:t>, </a:t>
            </a:r>
            <a:r>
              <a:rPr lang="nl-NL" sz="1250" dirty="0" err="1"/>
              <a:t>Havila</a:t>
            </a:r>
            <a:r>
              <a:rPr lang="nl-NL" sz="1250" dirty="0"/>
              <a:t>, </a:t>
            </a:r>
            <a:r>
              <a:rPr lang="nl-NL" sz="1250" dirty="0" err="1"/>
              <a:t>Sabta</a:t>
            </a:r>
            <a:r>
              <a:rPr lang="nl-NL" sz="1250" dirty="0"/>
              <a:t>, </a:t>
            </a:r>
            <a:r>
              <a:rPr lang="nl-NL" sz="1250" dirty="0" err="1"/>
              <a:t>Raëma</a:t>
            </a:r>
            <a:r>
              <a:rPr lang="nl-NL" sz="1250" dirty="0"/>
              <a:t> en </a:t>
            </a:r>
            <a:r>
              <a:rPr lang="nl-NL" sz="1250" dirty="0" err="1"/>
              <a:t>Sabtecha</a:t>
            </a:r>
            <a:r>
              <a:rPr lang="nl-NL" sz="1250" dirty="0"/>
              <a:t>. De zonen van </a:t>
            </a:r>
            <a:r>
              <a:rPr lang="nl-NL" sz="1250" dirty="0" err="1"/>
              <a:t>Raëma</a:t>
            </a:r>
            <a:r>
              <a:rPr lang="nl-NL" sz="1250" dirty="0"/>
              <a:t> zijn: </a:t>
            </a:r>
            <a:r>
              <a:rPr lang="nl-NL" sz="1250" dirty="0" err="1"/>
              <a:t>Sjeba</a:t>
            </a:r>
            <a:r>
              <a:rPr lang="nl-NL" sz="1250" dirty="0"/>
              <a:t> en </a:t>
            </a:r>
            <a:r>
              <a:rPr lang="nl-NL" sz="1250" dirty="0" err="1"/>
              <a:t>Dedan</a:t>
            </a:r>
            <a:r>
              <a:rPr lang="nl-NL" sz="1250" dirty="0"/>
              <a:t>.</a:t>
            </a:r>
          </a:p>
          <a:p>
            <a:r>
              <a:rPr lang="nl-NL" sz="1250" dirty="0"/>
              <a:t>8 En </a:t>
            </a:r>
            <a:r>
              <a:rPr lang="nl-NL" sz="1250" dirty="0" err="1"/>
              <a:t>Cusj</a:t>
            </a:r>
            <a:r>
              <a:rPr lang="nl-NL" sz="1250" dirty="0"/>
              <a:t> verwekte Nimrod; die begon een geweldenaar op de aarde te worden.</a:t>
            </a:r>
          </a:p>
          <a:p>
            <a:r>
              <a:rPr lang="nl-NL" sz="1250" dirty="0"/>
              <a:t>9 Hij was een geweldig jager voor het aangezicht van de HEERE; daarom wordt gezegd: Als Nimrod, een geweldig jager voor het aangezicht van de HEERE.</a:t>
            </a:r>
          </a:p>
          <a:p>
            <a:r>
              <a:rPr lang="nl-NL" sz="1250" dirty="0"/>
              <a:t>10 Het begin van zijn koninkrijk bestond uit Babel, </a:t>
            </a:r>
            <a:r>
              <a:rPr lang="nl-NL" sz="1250" dirty="0" err="1"/>
              <a:t>Erech</a:t>
            </a:r>
            <a:r>
              <a:rPr lang="nl-NL" sz="1250" dirty="0"/>
              <a:t>, </a:t>
            </a:r>
            <a:r>
              <a:rPr lang="nl-NL" sz="1250" dirty="0" err="1"/>
              <a:t>Akkad</a:t>
            </a:r>
            <a:r>
              <a:rPr lang="nl-NL" sz="1250" dirty="0"/>
              <a:t> en </a:t>
            </a:r>
            <a:r>
              <a:rPr lang="nl-NL" sz="1250" dirty="0" err="1"/>
              <a:t>Kalne</a:t>
            </a:r>
            <a:r>
              <a:rPr lang="nl-NL" sz="1250" dirty="0"/>
              <a:t> in het land </a:t>
            </a:r>
            <a:r>
              <a:rPr lang="nl-NL" sz="1250" dirty="0" err="1"/>
              <a:t>Sinear</a:t>
            </a:r>
            <a:r>
              <a:rPr lang="nl-NL" sz="1250" dirty="0"/>
              <a:t>.</a:t>
            </a:r>
          </a:p>
          <a:p>
            <a:r>
              <a:rPr lang="nl-NL" sz="1250" dirty="0"/>
              <a:t>11 Uit dit land is </a:t>
            </a:r>
            <a:r>
              <a:rPr lang="nl-NL" sz="1250" dirty="0" err="1"/>
              <a:t>Assur</a:t>
            </a:r>
            <a:r>
              <a:rPr lang="nl-NL" sz="1250" dirty="0"/>
              <a:t> weggegaan en hij bouwde </a:t>
            </a:r>
            <a:r>
              <a:rPr lang="nl-NL" sz="1250" dirty="0" err="1"/>
              <a:t>Ninevé</a:t>
            </a:r>
            <a:r>
              <a:rPr lang="nl-NL" sz="1250" dirty="0"/>
              <a:t>, </a:t>
            </a:r>
            <a:r>
              <a:rPr lang="nl-NL" sz="1250" dirty="0" err="1"/>
              <a:t>Rehoboth</a:t>
            </a:r>
            <a:r>
              <a:rPr lang="nl-NL" sz="1250" dirty="0"/>
              <a:t>-Ir, </a:t>
            </a:r>
            <a:r>
              <a:rPr lang="nl-NL" sz="1250" dirty="0" err="1"/>
              <a:t>Kalach</a:t>
            </a:r>
            <a:endParaRPr lang="nl-NL" sz="1250" dirty="0"/>
          </a:p>
          <a:p>
            <a:r>
              <a:rPr lang="nl-NL" sz="1250" dirty="0"/>
              <a:t>12 en </a:t>
            </a:r>
            <a:r>
              <a:rPr lang="nl-NL" sz="1250" dirty="0" err="1"/>
              <a:t>Resen</a:t>
            </a:r>
            <a:r>
              <a:rPr lang="nl-NL" sz="1250" dirty="0"/>
              <a:t>, tussen </a:t>
            </a:r>
            <a:r>
              <a:rPr lang="nl-NL" sz="1250" dirty="0" err="1"/>
              <a:t>Ninevé</a:t>
            </a:r>
            <a:r>
              <a:rPr lang="nl-NL" sz="1250" dirty="0"/>
              <a:t> en </a:t>
            </a:r>
            <a:r>
              <a:rPr lang="nl-NL" sz="1250" dirty="0" err="1"/>
              <a:t>Kalach</a:t>
            </a:r>
            <a:r>
              <a:rPr lang="nl-NL" sz="1250" dirty="0"/>
              <a:t>; dat is de grote stad.</a:t>
            </a:r>
          </a:p>
          <a:p>
            <a:r>
              <a:rPr lang="nl-NL" sz="1250" dirty="0"/>
              <a:t>13 </a:t>
            </a:r>
            <a:r>
              <a:rPr lang="nl-NL" sz="1250" dirty="0" err="1"/>
              <a:t>Mizraïm</a:t>
            </a:r>
            <a:r>
              <a:rPr lang="nl-NL" sz="1250" dirty="0"/>
              <a:t> verwekte de </a:t>
            </a:r>
            <a:r>
              <a:rPr lang="nl-NL" sz="1250" dirty="0" err="1"/>
              <a:t>Ludieten</a:t>
            </a:r>
            <a:r>
              <a:rPr lang="nl-NL" sz="1250" dirty="0"/>
              <a:t>, de </a:t>
            </a:r>
            <a:r>
              <a:rPr lang="nl-NL" sz="1250" dirty="0" err="1"/>
              <a:t>Anamieten</a:t>
            </a:r>
            <a:r>
              <a:rPr lang="nl-NL" sz="1250" dirty="0"/>
              <a:t>, de </a:t>
            </a:r>
            <a:r>
              <a:rPr lang="nl-NL" sz="1250" dirty="0" err="1"/>
              <a:t>Lehabieten</a:t>
            </a:r>
            <a:r>
              <a:rPr lang="nl-NL" sz="1250" dirty="0"/>
              <a:t>, de </a:t>
            </a:r>
            <a:r>
              <a:rPr lang="nl-NL" sz="1250" dirty="0" err="1"/>
              <a:t>Naftuchieten</a:t>
            </a:r>
            <a:r>
              <a:rPr lang="nl-NL" sz="1250" dirty="0"/>
              <a:t>,</a:t>
            </a:r>
          </a:p>
          <a:p>
            <a:r>
              <a:rPr lang="nl-NL" sz="1250" dirty="0"/>
              <a:t>14 de </a:t>
            </a:r>
            <a:r>
              <a:rPr lang="nl-NL" sz="1250" dirty="0" err="1"/>
              <a:t>Pathrusieten</a:t>
            </a:r>
            <a:r>
              <a:rPr lang="nl-NL" sz="1250" dirty="0"/>
              <a:t>, de </a:t>
            </a:r>
            <a:r>
              <a:rPr lang="nl-NL" sz="1250" dirty="0" err="1"/>
              <a:t>Kasluchieten</a:t>
            </a:r>
            <a:r>
              <a:rPr lang="nl-NL" sz="1250" dirty="0"/>
              <a:t> – uit wie de Filistijnen voortgekomen zijn – en de </a:t>
            </a:r>
            <a:r>
              <a:rPr lang="nl-NL" sz="1250" dirty="0" err="1"/>
              <a:t>Kaftorieten</a:t>
            </a:r>
            <a:r>
              <a:rPr lang="nl-NL" sz="1250" dirty="0"/>
              <a:t>.</a:t>
            </a:r>
          </a:p>
          <a:p>
            <a:r>
              <a:rPr lang="nl-NL" sz="1250" dirty="0"/>
              <a:t>15 Kanaän verwekte Sidon, zijn eerstgeborene, </a:t>
            </a:r>
            <a:r>
              <a:rPr lang="nl-NL" sz="1250" dirty="0" err="1"/>
              <a:t>Heth</a:t>
            </a:r>
            <a:r>
              <a:rPr lang="nl-NL" sz="1250" dirty="0"/>
              <a:t>,</a:t>
            </a:r>
          </a:p>
          <a:p>
            <a:r>
              <a:rPr lang="nl-NL" sz="1250" dirty="0"/>
              <a:t>16 en de Jebusiet, de </a:t>
            </a:r>
            <a:r>
              <a:rPr lang="nl-NL" sz="1250" dirty="0" err="1"/>
              <a:t>Amoriet</a:t>
            </a:r>
            <a:r>
              <a:rPr lang="nl-NL" sz="1250" dirty="0"/>
              <a:t>, de </a:t>
            </a:r>
            <a:r>
              <a:rPr lang="nl-NL" sz="1250" dirty="0" err="1"/>
              <a:t>Girgasiet</a:t>
            </a:r>
            <a:r>
              <a:rPr lang="nl-NL" sz="1250" dirty="0"/>
              <a:t>,</a:t>
            </a:r>
          </a:p>
          <a:p>
            <a:r>
              <a:rPr lang="nl-NL" sz="1250" dirty="0"/>
              <a:t>17 de </a:t>
            </a:r>
            <a:r>
              <a:rPr lang="nl-NL" sz="1250" dirty="0" err="1"/>
              <a:t>Heviet</a:t>
            </a:r>
            <a:r>
              <a:rPr lang="nl-NL" sz="1250" dirty="0"/>
              <a:t>, de </a:t>
            </a:r>
            <a:r>
              <a:rPr lang="nl-NL" sz="1250" dirty="0" err="1"/>
              <a:t>Arkiet</a:t>
            </a:r>
            <a:r>
              <a:rPr lang="nl-NL" sz="1250" dirty="0"/>
              <a:t>, de </a:t>
            </a:r>
            <a:r>
              <a:rPr lang="nl-NL" sz="1250" dirty="0" err="1"/>
              <a:t>Siniet</a:t>
            </a:r>
            <a:r>
              <a:rPr lang="nl-NL" sz="1250" dirty="0"/>
              <a:t>,</a:t>
            </a:r>
          </a:p>
          <a:p>
            <a:r>
              <a:rPr lang="nl-NL" sz="1250" dirty="0"/>
              <a:t>18 de </a:t>
            </a:r>
            <a:r>
              <a:rPr lang="nl-NL" sz="1250" dirty="0" err="1"/>
              <a:t>Arvadiet</a:t>
            </a:r>
            <a:r>
              <a:rPr lang="nl-NL" sz="1250" dirty="0"/>
              <a:t>, de </a:t>
            </a:r>
            <a:r>
              <a:rPr lang="nl-NL" sz="1250" dirty="0" err="1"/>
              <a:t>Zemariet</a:t>
            </a:r>
            <a:r>
              <a:rPr lang="nl-NL" sz="1250" dirty="0"/>
              <a:t> en de </a:t>
            </a:r>
            <a:r>
              <a:rPr lang="nl-NL" sz="1250" dirty="0" err="1"/>
              <a:t>Hamathiet</a:t>
            </a:r>
            <a:r>
              <a:rPr lang="nl-NL" sz="1250" dirty="0"/>
              <a:t>; daarna zijn de geslachten van de Kanaänieten verspreid.</a:t>
            </a:r>
          </a:p>
          <a:p>
            <a:r>
              <a:rPr lang="nl-NL" sz="1250" dirty="0"/>
              <a:t>19 En de grens van de Kanaänieten reikte van Sidon in de richting van </a:t>
            </a:r>
            <a:r>
              <a:rPr lang="nl-NL" sz="1250" dirty="0" err="1"/>
              <a:t>Gerar</a:t>
            </a:r>
            <a:r>
              <a:rPr lang="nl-NL" sz="1250" dirty="0"/>
              <a:t> tot aan Gaza, en in de richting van Sodom, </a:t>
            </a:r>
            <a:r>
              <a:rPr lang="nl-NL" sz="1250" dirty="0" err="1"/>
              <a:t>Gomorra</a:t>
            </a:r>
            <a:r>
              <a:rPr lang="nl-NL" sz="1250" dirty="0"/>
              <a:t>, Adama en </a:t>
            </a:r>
            <a:r>
              <a:rPr lang="nl-NL" sz="1250" dirty="0" err="1"/>
              <a:t>Zeboïm</a:t>
            </a:r>
            <a:r>
              <a:rPr lang="nl-NL" sz="1250" dirty="0"/>
              <a:t>, tot aan </a:t>
            </a:r>
            <a:r>
              <a:rPr lang="nl-NL" sz="1250" dirty="0" err="1"/>
              <a:t>Lasa</a:t>
            </a:r>
            <a:r>
              <a:rPr lang="nl-NL" sz="1250" dirty="0"/>
              <a:t>.</a:t>
            </a:r>
          </a:p>
          <a:p>
            <a:r>
              <a:rPr lang="nl-NL" sz="1250" dirty="0"/>
              <a:t>20 Dit waren de zonen van </a:t>
            </a:r>
            <a:r>
              <a:rPr lang="nl-NL" sz="1250" dirty="0" err="1"/>
              <a:t>Cham</a:t>
            </a:r>
            <a:r>
              <a:rPr lang="nl-NL" sz="1250" dirty="0"/>
              <a:t>, ingedeeld naar hun geslachten en naar hun talen, met hun landen en hun volken.</a:t>
            </a:r>
          </a:p>
          <a:p>
            <a:r>
              <a:rPr lang="nl-NL" sz="1250" dirty="0"/>
              <a:t>21 Ook bij Sem zijn zonen geboren; hij is de voorvader van alle zonen van </a:t>
            </a:r>
            <a:r>
              <a:rPr lang="nl-NL" sz="1250" dirty="0" err="1"/>
              <a:t>Heber</a:t>
            </a:r>
            <a:r>
              <a:rPr lang="nl-NL" sz="1250" dirty="0"/>
              <a:t>, en de broer van </a:t>
            </a:r>
            <a:r>
              <a:rPr lang="nl-NL" sz="1250" dirty="0" err="1"/>
              <a:t>Jafeth</a:t>
            </a:r>
            <a:r>
              <a:rPr lang="nl-NL" sz="1250" dirty="0"/>
              <a:t>, de oudste.</a:t>
            </a:r>
          </a:p>
          <a:p>
            <a:r>
              <a:rPr lang="nl-NL" sz="1250" dirty="0"/>
              <a:t>22 </a:t>
            </a:r>
            <a:r>
              <a:rPr lang="nl-NL" sz="1250" dirty="0" err="1"/>
              <a:t>Sems</a:t>
            </a:r>
            <a:r>
              <a:rPr lang="nl-NL" sz="1250" dirty="0"/>
              <a:t> zonen waren: </a:t>
            </a:r>
            <a:r>
              <a:rPr lang="nl-NL" sz="1250" dirty="0" err="1"/>
              <a:t>Elam</a:t>
            </a:r>
            <a:r>
              <a:rPr lang="nl-NL" sz="1250" dirty="0"/>
              <a:t>, </a:t>
            </a:r>
            <a:r>
              <a:rPr lang="nl-NL" sz="1250" dirty="0" err="1"/>
              <a:t>Assur</a:t>
            </a:r>
            <a:r>
              <a:rPr lang="nl-NL" sz="1250" dirty="0"/>
              <a:t>, </a:t>
            </a:r>
            <a:r>
              <a:rPr lang="nl-NL" sz="1250" dirty="0" err="1"/>
              <a:t>Arfachsad</a:t>
            </a:r>
            <a:r>
              <a:rPr lang="nl-NL" sz="1250" dirty="0"/>
              <a:t>, </a:t>
            </a:r>
            <a:r>
              <a:rPr lang="nl-NL" sz="1250" dirty="0" err="1"/>
              <a:t>Lud</a:t>
            </a:r>
            <a:r>
              <a:rPr lang="nl-NL" sz="1250" dirty="0"/>
              <a:t> en Aram.</a:t>
            </a:r>
          </a:p>
          <a:p>
            <a:r>
              <a:rPr lang="nl-NL" sz="1250" dirty="0"/>
              <a:t>23 De zonen van Aram waren: </a:t>
            </a:r>
            <a:r>
              <a:rPr lang="nl-NL" sz="1250" dirty="0" err="1"/>
              <a:t>Uz</a:t>
            </a:r>
            <a:r>
              <a:rPr lang="nl-NL" sz="1250" dirty="0"/>
              <a:t>, Hul, </a:t>
            </a:r>
            <a:r>
              <a:rPr lang="nl-NL" sz="1250" dirty="0" err="1"/>
              <a:t>Gether</a:t>
            </a:r>
            <a:r>
              <a:rPr lang="nl-NL" sz="1250" dirty="0"/>
              <a:t> en Mas.</a:t>
            </a:r>
          </a:p>
          <a:p>
            <a:r>
              <a:rPr lang="nl-NL" sz="1250" dirty="0"/>
              <a:t>24 </a:t>
            </a:r>
            <a:r>
              <a:rPr lang="nl-NL" sz="1250" dirty="0" err="1"/>
              <a:t>Arfachsad</a:t>
            </a:r>
            <a:r>
              <a:rPr lang="nl-NL" sz="1250" dirty="0"/>
              <a:t> verwekte </a:t>
            </a:r>
            <a:r>
              <a:rPr lang="nl-NL" sz="1250" dirty="0" err="1"/>
              <a:t>Selah</a:t>
            </a:r>
            <a:r>
              <a:rPr lang="nl-NL" sz="1250" dirty="0"/>
              <a:t>, en </a:t>
            </a:r>
            <a:r>
              <a:rPr lang="nl-NL" sz="1250" dirty="0" err="1"/>
              <a:t>Selah</a:t>
            </a:r>
            <a:r>
              <a:rPr lang="nl-NL" sz="1250" dirty="0"/>
              <a:t> verwekte </a:t>
            </a:r>
            <a:r>
              <a:rPr lang="nl-NL" sz="1250" dirty="0" err="1"/>
              <a:t>Heber</a:t>
            </a:r>
            <a:r>
              <a:rPr lang="nl-NL" sz="1250" dirty="0"/>
              <a:t>.</a:t>
            </a:r>
          </a:p>
          <a:p>
            <a:r>
              <a:rPr lang="nl-NL" sz="1250" dirty="0"/>
              <a:t>25 Bij </a:t>
            </a:r>
            <a:r>
              <a:rPr lang="nl-NL" sz="1250" dirty="0" err="1"/>
              <a:t>Heber</a:t>
            </a:r>
            <a:r>
              <a:rPr lang="nl-NL" sz="1250" dirty="0"/>
              <a:t> werden twee zonen geboren; de naam van de ene was </a:t>
            </a:r>
            <a:r>
              <a:rPr lang="nl-NL" sz="1250" dirty="0" err="1"/>
              <a:t>Peleg</a:t>
            </a:r>
            <a:r>
              <a:rPr lang="nl-NL" sz="1250" dirty="0"/>
              <a:t>, omdat in zijn dagen de aarde verdeeld is, en de naam van zijn broer was </a:t>
            </a:r>
            <a:r>
              <a:rPr lang="nl-NL" sz="1250" dirty="0" err="1"/>
              <a:t>Joktan</a:t>
            </a:r>
            <a:r>
              <a:rPr lang="nl-NL" sz="1250" dirty="0"/>
              <a:t>.</a:t>
            </a:r>
          </a:p>
          <a:p>
            <a:r>
              <a:rPr lang="nl-NL" sz="1250" dirty="0"/>
              <a:t>26 </a:t>
            </a:r>
            <a:r>
              <a:rPr lang="nl-NL" sz="1250" dirty="0" err="1"/>
              <a:t>Joktan</a:t>
            </a:r>
            <a:r>
              <a:rPr lang="nl-NL" sz="1250" dirty="0"/>
              <a:t> verwekte </a:t>
            </a:r>
            <a:r>
              <a:rPr lang="nl-NL" sz="1250" dirty="0" err="1"/>
              <a:t>Almodad</a:t>
            </a:r>
            <a:r>
              <a:rPr lang="nl-NL" sz="1250" dirty="0"/>
              <a:t>, </a:t>
            </a:r>
            <a:r>
              <a:rPr lang="nl-NL" sz="1250" dirty="0" err="1"/>
              <a:t>Selef</a:t>
            </a:r>
            <a:r>
              <a:rPr lang="nl-NL" sz="1250" dirty="0"/>
              <a:t>, </a:t>
            </a:r>
            <a:r>
              <a:rPr lang="nl-NL" sz="1250" dirty="0" err="1"/>
              <a:t>Hazarmavet</a:t>
            </a:r>
            <a:r>
              <a:rPr lang="nl-NL" sz="1250" dirty="0"/>
              <a:t>, </a:t>
            </a:r>
            <a:r>
              <a:rPr lang="nl-NL" sz="1250" dirty="0" err="1"/>
              <a:t>Jerah</a:t>
            </a:r>
            <a:r>
              <a:rPr lang="nl-NL" sz="1250" dirty="0"/>
              <a:t>,</a:t>
            </a:r>
          </a:p>
          <a:p>
            <a:r>
              <a:rPr lang="nl-NL" sz="1250" dirty="0"/>
              <a:t>27 </a:t>
            </a:r>
            <a:r>
              <a:rPr lang="nl-NL" sz="1250" dirty="0" err="1"/>
              <a:t>Hadoram</a:t>
            </a:r>
            <a:r>
              <a:rPr lang="nl-NL" sz="1250" dirty="0"/>
              <a:t>, </a:t>
            </a:r>
            <a:r>
              <a:rPr lang="nl-NL" sz="1250" dirty="0" err="1"/>
              <a:t>Uzal</a:t>
            </a:r>
            <a:r>
              <a:rPr lang="nl-NL" sz="1250" dirty="0"/>
              <a:t>, </a:t>
            </a:r>
            <a:r>
              <a:rPr lang="nl-NL" sz="1250" dirty="0" err="1"/>
              <a:t>Dikla</a:t>
            </a:r>
            <a:r>
              <a:rPr lang="nl-NL" sz="1250" dirty="0"/>
              <a:t>,</a:t>
            </a:r>
          </a:p>
          <a:p>
            <a:r>
              <a:rPr lang="nl-NL" sz="1250" dirty="0"/>
              <a:t>28 </a:t>
            </a:r>
            <a:r>
              <a:rPr lang="nl-NL" sz="1250" dirty="0" err="1"/>
              <a:t>Obal</a:t>
            </a:r>
            <a:r>
              <a:rPr lang="nl-NL" sz="1250" dirty="0"/>
              <a:t>, </a:t>
            </a:r>
            <a:r>
              <a:rPr lang="nl-NL" sz="1250" dirty="0" err="1"/>
              <a:t>Abimaël</a:t>
            </a:r>
            <a:r>
              <a:rPr lang="nl-NL" sz="1250" dirty="0"/>
              <a:t>, </a:t>
            </a:r>
            <a:r>
              <a:rPr lang="nl-NL" sz="1250" dirty="0" err="1"/>
              <a:t>Sjeba</a:t>
            </a:r>
            <a:r>
              <a:rPr lang="nl-NL" sz="1250" dirty="0"/>
              <a:t>,</a:t>
            </a:r>
          </a:p>
          <a:p>
            <a:r>
              <a:rPr lang="nl-NL" sz="1250" dirty="0"/>
              <a:t>29 </a:t>
            </a:r>
            <a:r>
              <a:rPr lang="nl-NL" sz="1250" dirty="0" err="1"/>
              <a:t>Ofir</a:t>
            </a:r>
            <a:r>
              <a:rPr lang="nl-NL" sz="1250" dirty="0"/>
              <a:t>, </a:t>
            </a:r>
            <a:r>
              <a:rPr lang="nl-NL" sz="1250" dirty="0" err="1"/>
              <a:t>Havila</a:t>
            </a:r>
            <a:r>
              <a:rPr lang="nl-NL" sz="1250" dirty="0"/>
              <a:t> en </a:t>
            </a:r>
            <a:r>
              <a:rPr lang="nl-NL" sz="1250" dirty="0" err="1"/>
              <a:t>Jobab</a:t>
            </a:r>
            <a:r>
              <a:rPr lang="nl-NL" sz="1250" dirty="0"/>
              <a:t>. Zij allen waren zonen van </a:t>
            </a:r>
            <a:r>
              <a:rPr lang="nl-NL" sz="1250" dirty="0" err="1"/>
              <a:t>Joktan</a:t>
            </a:r>
            <a:r>
              <a:rPr lang="nl-NL" sz="1250" dirty="0"/>
              <a:t>.</a:t>
            </a:r>
          </a:p>
          <a:p>
            <a:r>
              <a:rPr lang="nl-NL" sz="1250" dirty="0"/>
              <a:t>30 Hun woongebied reikte van </a:t>
            </a:r>
            <a:r>
              <a:rPr lang="nl-NL" sz="1250" dirty="0" err="1"/>
              <a:t>Mesja</a:t>
            </a:r>
            <a:r>
              <a:rPr lang="nl-NL" sz="1250" dirty="0"/>
              <a:t> tot in de richting van </a:t>
            </a:r>
            <a:r>
              <a:rPr lang="nl-NL" sz="1250" dirty="0" err="1"/>
              <a:t>Sefar</a:t>
            </a:r>
            <a:r>
              <a:rPr lang="nl-NL" sz="1250" dirty="0"/>
              <a:t>, het bergland in het oosten.</a:t>
            </a:r>
          </a:p>
          <a:p>
            <a:r>
              <a:rPr lang="nl-NL" sz="1250" dirty="0"/>
              <a:t>31 Dit waren de zonen van Sem, ingedeeld naar hun geslachten en naar hun talen, met hun landen en hun volken.</a:t>
            </a:r>
          </a:p>
          <a:p>
            <a:r>
              <a:rPr lang="nl-NL" sz="1250" dirty="0"/>
              <a:t>32 Dit waren de geslachten van de zonen van </a:t>
            </a:r>
            <a:r>
              <a:rPr lang="nl-NL" sz="1250" dirty="0" err="1"/>
              <a:t>Noach</a:t>
            </a:r>
            <a:r>
              <a:rPr lang="nl-NL" sz="1250" dirty="0"/>
              <a:t>, ingedeeld naar hun afstamming, met hun volken; van hen stammen de volken af die zich na de vloed over de aarde hebben </a:t>
            </a:r>
            <a:r>
              <a:rPr lang="nl-NL" sz="1250" dirty="0" smtClean="0"/>
              <a:t>verspreid.</a:t>
            </a:r>
            <a:endParaRPr lang="nl-NL" sz="1250" dirty="0"/>
          </a:p>
        </p:txBody>
      </p:sp>
    </p:spTree>
    <p:extLst>
      <p:ext uri="{BB962C8B-B14F-4D97-AF65-F5344CB8AC3E}">
        <p14:creationId xmlns:p14="http://schemas.microsoft.com/office/powerpoint/2010/main" val="17458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Exodus 15</a:t>
            </a:r>
          </a:p>
          <a:p>
            <a:r>
              <a:rPr lang="nl-NL" sz="3000" dirty="0" smtClean="0">
                <a:solidFill>
                  <a:schemeClr val="bg1">
                    <a:lumMod val="65000"/>
                  </a:schemeClr>
                </a:solidFill>
              </a:rPr>
              <a:t>27 </a:t>
            </a:r>
            <a:r>
              <a:rPr lang="nl-NL" sz="3000" dirty="0">
                <a:solidFill>
                  <a:schemeClr val="bg1">
                    <a:lumMod val="65000"/>
                  </a:schemeClr>
                </a:solidFill>
              </a:rPr>
              <a:t>Toen kwamen zij bij Elim. </a:t>
            </a:r>
            <a:r>
              <a:rPr lang="nl-NL" sz="3000" dirty="0">
                <a:solidFill>
                  <a:srgbClr val="002060"/>
                </a:solidFill>
              </a:rPr>
              <a:t>Daar waren twaalf waterbronnen en zeventig palmbomen. Zij sloegen daar hun kamp op aan het water.</a:t>
            </a:r>
            <a:endParaRPr lang="nl-NL" sz="3000" dirty="0" smtClean="0">
              <a:solidFill>
                <a:srgbClr val="002060"/>
              </a:solidFill>
            </a:endParaRPr>
          </a:p>
        </p:txBody>
      </p:sp>
    </p:spTree>
    <p:extLst>
      <p:ext uri="{BB962C8B-B14F-4D97-AF65-F5344CB8AC3E}">
        <p14:creationId xmlns:p14="http://schemas.microsoft.com/office/powerpoint/2010/main" val="3933043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6093976"/>
          </a:xfrm>
          <a:prstGeom prst="rect">
            <a:avLst/>
          </a:prstGeom>
        </p:spPr>
        <p:txBody>
          <a:bodyPr wrap="square">
            <a:spAutoFit/>
          </a:bodyPr>
          <a:lstStyle/>
          <a:p>
            <a:r>
              <a:rPr lang="nl-NL" sz="3000" b="1" dirty="0" smtClean="0">
                <a:solidFill>
                  <a:srgbClr val="002060"/>
                </a:solidFill>
              </a:rPr>
              <a:t>Exodus 15</a:t>
            </a:r>
          </a:p>
          <a:p>
            <a:r>
              <a:rPr lang="nl-NL" sz="3000" dirty="0">
                <a:solidFill>
                  <a:srgbClr val="002060"/>
                </a:solidFill>
              </a:rPr>
              <a:t>22 Hierna liet Mozes Israël vanaf de </a:t>
            </a:r>
            <a:r>
              <a:rPr lang="nl-NL" sz="3000" dirty="0" err="1">
                <a:solidFill>
                  <a:srgbClr val="002060"/>
                </a:solidFill>
              </a:rPr>
              <a:t>Schelfzee</a:t>
            </a:r>
            <a:r>
              <a:rPr lang="nl-NL" sz="3000" dirty="0">
                <a:solidFill>
                  <a:srgbClr val="002060"/>
                </a:solidFill>
              </a:rPr>
              <a:t> opbreken en zij vertrokken naar de woestijn </a:t>
            </a:r>
            <a:r>
              <a:rPr lang="nl-NL" sz="3000" dirty="0" err="1">
                <a:solidFill>
                  <a:srgbClr val="002060"/>
                </a:solidFill>
              </a:rPr>
              <a:t>Sur</a:t>
            </a:r>
            <a:r>
              <a:rPr lang="nl-NL" sz="3000" dirty="0">
                <a:solidFill>
                  <a:srgbClr val="002060"/>
                </a:solidFill>
              </a:rPr>
              <a:t>. Drie dagen gingen zij door de woestijn en vonden geen water</a:t>
            </a:r>
            <a:r>
              <a:rPr lang="nl-NL" sz="3000" dirty="0" smtClean="0">
                <a:solidFill>
                  <a:srgbClr val="002060"/>
                </a:solidFill>
              </a:rPr>
              <a:t>.</a:t>
            </a:r>
          </a:p>
          <a:p>
            <a:r>
              <a:rPr lang="nl-NL" sz="3000" dirty="0" smtClean="0">
                <a:solidFill>
                  <a:srgbClr val="002060"/>
                </a:solidFill>
              </a:rPr>
              <a:t>23 Toen kwamen zij bij Mara. Zij konden echter het water uit Mara niet drinken, want het was bitter. Daarom gaf men het de naam Mara.</a:t>
            </a:r>
          </a:p>
          <a:p>
            <a:r>
              <a:rPr lang="nl-NL" sz="3000" dirty="0" smtClean="0">
                <a:solidFill>
                  <a:srgbClr val="002060"/>
                </a:solidFill>
              </a:rPr>
              <a:t>24 Toen morde het volk tegen Mozes, en zei: Wat moeten wij nu drinken?</a:t>
            </a:r>
          </a:p>
          <a:p>
            <a:r>
              <a:rPr lang="nl-NL" sz="3000" dirty="0" smtClean="0">
                <a:solidFill>
                  <a:srgbClr val="002060"/>
                </a:solidFill>
              </a:rPr>
              <a:t>25 Hij riep tot de HEERE, en de HEERE wees hem een stuk hout. Dat wierp hij in het water. Toen werd het water zoet. Daar heeft Hij het volk een verordening en een bepaling gegeven, en daar heeft Hij het op de proef gesteld.</a:t>
            </a:r>
          </a:p>
        </p:txBody>
      </p:sp>
    </p:spTree>
    <p:extLst>
      <p:ext uri="{BB962C8B-B14F-4D97-AF65-F5344CB8AC3E}">
        <p14:creationId xmlns:p14="http://schemas.microsoft.com/office/powerpoint/2010/main" val="2266107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81803" y="635699"/>
            <a:ext cx="11208328" cy="2092881"/>
          </a:xfrm>
          <a:prstGeom prst="rect">
            <a:avLst/>
          </a:prstGeom>
        </p:spPr>
        <p:txBody>
          <a:bodyPr wrap="square">
            <a:spAutoFit/>
          </a:bodyPr>
          <a:lstStyle/>
          <a:p>
            <a:r>
              <a:rPr lang="nl-NL" sz="2600" b="1" dirty="0" smtClean="0"/>
              <a:t>Zacharia 14</a:t>
            </a:r>
          </a:p>
          <a:p>
            <a:r>
              <a:rPr lang="nl-NL" sz="2600" dirty="0" smtClean="0"/>
              <a:t>16 </a:t>
            </a:r>
            <a:r>
              <a:rPr lang="nl-NL" sz="2600" dirty="0"/>
              <a:t>Het zal geschieden dat al de overgeblevenen van alle heidenvolken die tegen Jeruzalem zijn opgerukt, van jaar tot jaar zullen opgaan om zich neer te buigen voor de Koning, </a:t>
            </a:r>
            <a:r>
              <a:rPr lang="nl-NL" sz="2600" dirty="0" smtClean="0"/>
              <a:t>JAHWEH van </a:t>
            </a:r>
            <a:r>
              <a:rPr lang="nl-NL" sz="2600" dirty="0"/>
              <a:t>de legermachten, en om het Loofhuttenfeest te vieren.</a:t>
            </a:r>
          </a:p>
        </p:txBody>
      </p:sp>
      <p:sp>
        <p:nvSpPr>
          <p:cNvPr id="3" name="Rechthoek 2"/>
          <p:cNvSpPr/>
          <p:nvPr/>
        </p:nvSpPr>
        <p:spPr>
          <a:xfrm>
            <a:off x="4829712" y="3767526"/>
            <a:ext cx="7225930" cy="1692771"/>
          </a:xfrm>
          <a:prstGeom prst="rect">
            <a:avLst/>
          </a:prstGeom>
        </p:spPr>
        <p:txBody>
          <a:bodyPr wrap="square">
            <a:spAutoFit/>
          </a:bodyPr>
          <a:lstStyle/>
          <a:p>
            <a:r>
              <a:rPr lang="nl-NL" sz="2600" b="1" dirty="0" smtClean="0"/>
              <a:t>Jesaja 11</a:t>
            </a:r>
          </a:p>
          <a:p>
            <a:r>
              <a:rPr lang="nl-NL" sz="2600" dirty="0" smtClean="0"/>
              <a:t>9 (…) want </a:t>
            </a:r>
            <a:r>
              <a:rPr lang="nl-NL" sz="2600" dirty="0"/>
              <a:t>de aarde zal vol zijn van de kennis van </a:t>
            </a:r>
            <a:r>
              <a:rPr lang="nl-NL" sz="2600" dirty="0" smtClean="0"/>
              <a:t>JAHWEH, zoals </a:t>
            </a:r>
            <a:r>
              <a:rPr lang="nl-NL" sz="2600" dirty="0"/>
              <a:t>het water de bodem van de zee bedekt.</a:t>
            </a:r>
          </a:p>
        </p:txBody>
      </p:sp>
      <p:pic>
        <p:nvPicPr>
          <p:cNvPr id="4" name="Afbeelding 3"/>
          <p:cNvPicPr>
            <a:picLocks noChangeAspect="1"/>
          </p:cNvPicPr>
          <p:nvPr/>
        </p:nvPicPr>
        <p:blipFill>
          <a:blip r:embed="rId2"/>
          <a:stretch>
            <a:fillRect/>
          </a:stretch>
        </p:blipFill>
        <p:spPr>
          <a:xfrm>
            <a:off x="130376" y="3394600"/>
            <a:ext cx="4291956" cy="3377477"/>
          </a:xfrm>
          <a:prstGeom prst="rect">
            <a:avLst/>
          </a:prstGeom>
        </p:spPr>
      </p:pic>
    </p:spTree>
    <p:extLst>
      <p:ext uri="{BB962C8B-B14F-4D97-AF65-F5344CB8AC3E}">
        <p14:creationId xmlns:p14="http://schemas.microsoft.com/office/powerpoint/2010/main" val="240286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94830" y="2620371"/>
            <a:ext cx="2634018" cy="1631216"/>
          </a:xfrm>
          <a:prstGeom prst="rect">
            <a:avLst/>
          </a:prstGeom>
          <a:noFill/>
        </p:spPr>
        <p:txBody>
          <a:bodyPr wrap="square" rtlCol="0">
            <a:spAutoFit/>
          </a:bodyPr>
          <a:lstStyle/>
          <a:p>
            <a:r>
              <a:rPr lang="nl-NL" sz="10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Elisa</a:t>
            </a:r>
            <a:endParaRPr lang="nl-NL" sz="10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84579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855" y="471312"/>
            <a:ext cx="7870211" cy="3323987"/>
          </a:xfrm>
          <a:prstGeom prst="rect">
            <a:avLst/>
          </a:prstGeom>
        </p:spPr>
        <p:txBody>
          <a:bodyPr wrap="square">
            <a:spAutoFit/>
          </a:bodyPr>
          <a:lstStyle/>
          <a:p>
            <a:r>
              <a:rPr lang="nl-NL" sz="3000" b="1" dirty="0" smtClean="0">
                <a:solidFill>
                  <a:srgbClr val="002060"/>
                </a:solidFill>
              </a:rPr>
              <a:t>2 Koningen 2</a:t>
            </a:r>
          </a:p>
          <a:p>
            <a:r>
              <a:rPr lang="nl-NL" sz="3000" dirty="0">
                <a:solidFill>
                  <a:srgbClr val="002060"/>
                </a:solidFill>
              </a:rPr>
              <a:t>19 De mannen van de stad </a:t>
            </a:r>
            <a:r>
              <a:rPr lang="nl-NL" sz="3000" i="1" dirty="0" smtClean="0">
                <a:solidFill>
                  <a:srgbClr val="002060"/>
                </a:solidFill>
              </a:rPr>
              <a:t>(=Jericho, zie :18)</a:t>
            </a:r>
          </a:p>
          <a:p>
            <a:r>
              <a:rPr lang="nl-NL" sz="3000" dirty="0" smtClean="0">
                <a:solidFill>
                  <a:srgbClr val="002060"/>
                </a:solidFill>
              </a:rPr>
              <a:t>zeiden </a:t>
            </a:r>
            <a:r>
              <a:rPr lang="nl-NL" sz="3000" dirty="0">
                <a:solidFill>
                  <a:srgbClr val="002060"/>
                </a:solidFill>
              </a:rPr>
              <a:t>tegen Elisa: </a:t>
            </a:r>
            <a:endParaRPr lang="nl-NL" sz="3000" dirty="0" smtClean="0">
              <a:solidFill>
                <a:srgbClr val="002060"/>
              </a:solidFill>
            </a:endParaRPr>
          </a:p>
          <a:p>
            <a:r>
              <a:rPr lang="nl-NL" sz="3000" dirty="0" smtClean="0">
                <a:solidFill>
                  <a:srgbClr val="002060"/>
                </a:solidFill>
              </a:rPr>
              <a:t>Zie </a:t>
            </a:r>
            <a:r>
              <a:rPr lang="nl-NL" sz="3000" dirty="0">
                <a:solidFill>
                  <a:srgbClr val="002060"/>
                </a:solidFill>
              </a:rPr>
              <a:t>toch, de ligging van deze stad is goed, </a:t>
            </a:r>
            <a:endParaRPr lang="nl-NL" sz="3000" dirty="0" smtClean="0">
              <a:solidFill>
                <a:srgbClr val="002060"/>
              </a:solidFill>
            </a:endParaRPr>
          </a:p>
          <a:p>
            <a:r>
              <a:rPr lang="nl-NL" sz="3000" dirty="0" smtClean="0">
                <a:solidFill>
                  <a:srgbClr val="002060"/>
                </a:solidFill>
              </a:rPr>
              <a:t>zoals </a:t>
            </a:r>
            <a:r>
              <a:rPr lang="nl-NL" sz="3000" dirty="0">
                <a:solidFill>
                  <a:srgbClr val="002060"/>
                </a:solidFill>
              </a:rPr>
              <a:t>mijn heer ziet; </a:t>
            </a:r>
            <a:endParaRPr lang="nl-NL" sz="3000" dirty="0" smtClean="0">
              <a:solidFill>
                <a:srgbClr val="002060"/>
              </a:solidFill>
            </a:endParaRPr>
          </a:p>
          <a:p>
            <a:r>
              <a:rPr lang="nl-NL" sz="3000" dirty="0" smtClean="0">
                <a:solidFill>
                  <a:srgbClr val="002060"/>
                </a:solidFill>
              </a:rPr>
              <a:t>maar </a:t>
            </a:r>
            <a:r>
              <a:rPr lang="nl-NL" sz="3000" dirty="0">
                <a:solidFill>
                  <a:srgbClr val="002060"/>
                </a:solidFill>
              </a:rPr>
              <a:t>het water is slecht, </a:t>
            </a:r>
            <a:endParaRPr lang="nl-NL" sz="3000" dirty="0" smtClean="0">
              <a:solidFill>
                <a:srgbClr val="002060"/>
              </a:solidFill>
            </a:endParaRPr>
          </a:p>
          <a:p>
            <a:r>
              <a:rPr lang="nl-NL" sz="3000" dirty="0" smtClean="0">
                <a:solidFill>
                  <a:srgbClr val="002060"/>
                </a:solidFill>
              </a:rPr>
              <a:t>waardoor </a:t>
            </a:r>
            <a:r>
              <a:rPr lang="nl-NL" sz="3000" dirty="0">
                <a:solidFill>
                  <a:srgbClr val="002060"/>
                </a:solidFill>
              </a:rPr>
              <a:t>het land misgeboorte veroorzaakt</a:t>
            </a:r>
            <a:r>
              <a:rPr lang="nl-NL" sz="3000" dirty="0" smtClean="0">
                <a:solidFill>
                  <a:srgbClr val="002060"/>
                </a:solidFill>
              </a:rPr>
              <a:t>.</a:t>
            </a:r>
            <a:endParaRPr lang="nl-NL" sz="30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070" y="1"/>
            <a:ext cx="3961930" cy="670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31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2 Koningen 2</a:t>
            </a:r>
          </a:p>
          <a:p>
            <a:r>
              <a:rPr lang="nl-NL" sz="3000" dirty="0" smtClean="0">
                <a:solidFill>
                  <a:srgbClr val="002060"/>
                </a:solidFill>
              </a:rPr>
              <a:t>20 </a:t>
            </a:r>
            <a:r>
              <a:rPr lang="nl-NL" sz="3000" dirty="0">
                <a:solidFill>
                  <a:srgbClr val="002060"/>
                </a:solidFill>
              </a:rPr>
              <a:t>En hij zei: Breng mij een nieuwe schaal en doe er zout in. En zij brachten die bij hem</a:t>
            </a:r>
            <a:r>
              <a:rPr lang="nl-NL" sz="3000" dirty="0" smtClean="0">
                <a:solidFill>
                  <a:srgbClr val="002060"/>
                </a:solidFill>
              </a:rPr>
              <a:t>.</a:t>
            </a:r>
            <a:endParaRPr lang="nl-NL" sz="30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372" y="3614694"/>
            <a:ext cx="3471365" cy="260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06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2 Koningen 2</a:t>
            </a:r>
          </a:p>
          <a:p>
            <a:r>
              <a:rPr lang="nl-NL" sz="3000" dirty="0" smtClean="0">
                <a:solidFill>
                  <a:srgbClr val="002060"/>
                </a:solidFill>
              </a:rPr>
              <a:t>20 </a:t>
            </a:r>
            <a:r>
              <a:rPr lang="nl-NL" sz="3000" dirty="0">
                <a:solidFill>
                  <a:srgbClr val="002060"/>
                </a:solidFill>
              </a:rPr>
              <a:t>En hij zei: Breng mij een nieuwe schaal en doe er zout in. En zij brachten die bij hem</a:t>
            </a:r>
            <a:r>
              <a:rPr lang="nl-NL" sz="3000" dirty="0" smtClean="0">
                <a:solidFill>
                  <a:srgbClr val="002060"/>
                </a:solidFill>
              </a:rPr>
              <a:t>.</a:t>
            </a:r>
            <a:endParaRPr lang="nl-NL" sz="3000" dirty="0">
              <a:solidFill>
                <a:srgbClr val="002060"/>
              </a:solidFill>
            </a:endParaRPr>
          </a:p>
        </p:txBody>
      </p:sp>
      <p:sp>
        <p:nvSpPr>
          <p:cNvPr id="3" name="Rechthoek 2"/>
          <p:cNvSpPr/>
          <p:nvPr/>
        </p:nvSpPr>
        <p:spPr>
          <a:xfrm>
            <a:off x="905298" y="4008515"/>
            <a:ext cx="10313161" cy="1815882"/>
          </a:xfrm>
          <a:prstGeom prst="rect">
            <a:avLst/>
          </a:prstGeom>
          <a:ln w="12700">
            <a:solidFill>
              <a:schemeClr val="tx1"/>
            </a:solidFill>
          </a:ln>
        </p:spPr>
        <p:txBody>
          <a:bodyPr wrap="square">
            <a:spAutoFit/>
          </a:bodyPr>
          <a:lstStyle/>
          <a:p>
            <a:r>
              <a:rPr lang="nl-NL" sz="2800" b="1" dirty="0" err="1" smtClean="0"/>
              <a:t>Kolossenzen</a:t>
            </a:r>
            <a:r>
              <a:rPr lang="nl-NL" sz="2800" b="1" dirty="0" smtClean="0"/>
              <a:t> 4</a:t>
            </a:r>
          </a:p>
          <a:p>
            <a:r>
              <a:rPr lang="nl-NL" sz="2800" dirty="0" smtClean="0"/>
              <a:t>6 </a:t>
            </a:r>
            <a:r>
              <a:rPr lang="nl-NL" sz="2800" dirty="0"/>
              <a:t>laat het woord van jullie altijd zijn in genade, </a:t>
            </a:r>
            <a:endParaRPr lang="nl-NL" sz="2800" dirty="0" smtClean="0"/>
          </a:p>
          <a:p>
            <a:r>
              <a:rPr lang="nl-NL" sz="2800" dirty="0" smtClean="0"/>
              <a:t>als </a:t>
            </a:r>
            <a:r>
              <a:rPr lang="nl-NL" sz="2800" dirty="0"/>
              <a:t>met zout op smaak gebracht, </a:t>
            </a:r>
            <a:endParaRPr lang="nl-NL" sz="2800" dirty="0" smtClean="0"/>
          </a:p>
          <a:p>
            <a:r>
              <a:rPr lang="nl-NL" sz="2800" dirty="0" smtClean="0"/>
              <a:t>omdat </a:t>
            </a:r>
            <a:r>
              <a:rPr lang="nl-NL" sz="2800" dirty="0"/>
              <a:t>jullie weten hoe jullie een ieder moeten antwoorden.</a:t>
            </a:r>
          </a:p>
        </p:txBody>
      </p:sp>
    </p:spTree>
    <p:extLst>
      <p:ext uri="{BB962C8B-B14F-4D97-AF65-F5344CB8AC3E}">
        <p14:creationId xmlns:p14="http://schemas.microsoft.com/office/powerpoint/2010/main" val="179585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938992"/>
          </a:xfrm>
          <a:prstGeom prst="rect">
            <a:avLst/>
          </a:prstGeom>
        </p:spPr>
        <p:txBody>
          <a:bodyPr wrap="square">
            <a:spAutoFit/>
          </a:bodyPr>
          <a:lstStyle/>
          <a:p>
            <a:r>
              <a:rPr lang="nl-NL" sz="3000" b="1" dirty="0" smtClean="0">
                <a:solidFill>
                  <a:srgbClr val="002060"/>
                </a:solidFill>
              </a:rPr>
              <a:t>2 Koningen 2</a:t>
            </a:r>
          </a:p>
          <a:p>
            <a:r>
              <a:rPr lang="nl-NL" sz="3000" dirty="0" smtClean="0">
                <a:solidFill>
                  <a:srgbClr val="002060"/>
                </a:solidFill>
              </a:rPr>
              <a:t>21 Toen ging hij naar buiten, naar de waterbron, wierp het zout daarin en zei: Zo zegt YAHWEH: Ik heb dit water gezond gemaakt, </a:t>
            </a:r>
          </a:p>
          <a:p>
            <a:r>
              <a:rPr lang="nl-NL" sz="3000" dirty="0" smtClean="0">
                <a:solidFill>
                  <a:srgbClr val="002060"/>
                </a:solidFill>
              </a:rPr>
              <a:t>er zal geen dood of misgeboorte meer door komen.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224" y="3521124"/>
            <a:ext cx="3798910" cy="284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053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2 Koningen 2</a:t>
            </a:r>
          </a:p>
          <a:p>
            <a:r>
              <a:rPr lang="nl-NL" sz="3000" dirty="0" smtClean="0">
                <a:solidFill>
                  <a:srgbClr val="002060"/>
                </a:solidFill>
              </a:rPr>
              <a:t>22 </a:t>
            </a:r>
            <a:r>
              <a:rPr lang="nl-NL" sz="3000" dirty="0">
                <a:solidFill>
                  <a:srgbClr val="002060"/>
                </a:solidFill>
              </a:rPr>
              <a:t>Zo werd dat water gezond, tot op deze dag</a:t>
            </a:r>
            <a:r>
              <a:rPr lang="nl-NL" sz="3000">
                <a:solidFill>
                  <a:srgbClr val="002060"/>
                </a:solidFill>
              </a:rPr>
              <a:t>, </a:t>
            </a:r>
            <a:endParaRPr lang="nl-NL" sz="3000" smtClean="0">
              <a:solidFill>
                <a:srgbClr val="002060"/>
              </a:solidFill>
            </a:endParaRPr>
          </a:p>
          <a:p>
            <a:r>
              <a:rPr lang="nl-NL" sz="3000" smtClean="0">
                <a:solidFill>
                  <a:srgbClr val="002060"/>
                </a:solidFill>
              </a:rPr>
              <a:t>overeenkomstig </a:t>
            </a:r>
            <a:r>
              <a:rPr lang="nl-NL" sz="3000" dirty="0">
                <a:solidFill>
                  <a:srgbClr val="002060"/>
                </a:solidFill>
              </a:rPr>
              <a:t>het woord van Elisa dat hij gesproken had.</a:t>
            </a:r>
            <a:endParaRPr lang="nl-NL" sz="3000" dirty="0" smtClean="0">
              <a:solidFill>
                <a:srgbClr val="002060"/>
              </a:solidFill>
            </a:endParaRPr>
          </a:p>
        </p:txBody>
      </p:sp>
    </p:spTree>
    <p:extLst>
      <p:ext uri="{BB962C8B-B14F-4D97-AF65-F5344CB8AC3E}">
        <p14:creationId xmlns:p14="http://schemas.microsoft.com/office/powerpoint/2010/main" val="1579968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834240"/>
            <a:ext cx="12192000" cy="2677656"/>
          </a:xfrm>
          <a:prstGeom prst="rect">
            <a:avLst/>
          </a:prstGeom>
        </p:spPr>
        <p:txBody>
          <a:bodyPr wrap="square">
            <a:spAutoFit/>
          </a:bodyPr>
          <a:lstStyle/>
          <a:p>
            <a:pPr algn="ctr"/>
            <a:r>
              <a:rPr lang="nl-NL" sz="2800" b="1" dirty="0" smtClean="0"/>
              <a:t>Mattheus 13</a:t>
            </a:r>
          </a:p>
          <a:p>
            <a:pPr algn="ctr"/>
            <a:r>
              <a:rPr lang="nl-NL" sz="2800" dirty="0" smtClean="0"/>
              <a:t>52 En </a:t>
            </a:r>
            <a:r>
              <a:rPr lang="nl-NL" sz="2800" dirty="0"/>
              <a:t>Hij zei tegen hen: Daarom lijkt iedere </a:t>
            </a:r>
            <a:r>
              <a:rPr lang="nl-NL" sz="2800" dirty="0" err="1"/>
              <a:t>schriftgeleerde</a:t>
            </a:r>
            <a:r>
              <a:rPr lang="nl-NL" sz="2800" dirty="0"/>
              <a:t>, </a:t>
            </a:r>
            <a:endParaRPr lang="nl-NL" sz="2800" dirty="0" smtClean="0"/>
          </a:p>
          <a:p>
            <a:pPr algn="ctr"/>
            <a:r>
              <a:rPr lang="nl-NL" sz="2800" dirty="0" smtClean="0"/>
              <a:t>die </a:t>
            </a:r>
            <a:r>
              <a:rPr lang="nl-NL" sz="2800" dirty="0"/>
              <a:t>leerling gemaakt wordt van het koninkrijk van de hemelen, </a:t>
            </a:r>
            <a:endParaRPr lang="nl-NL" sz="2800" dirty="0" smtClean="0"/>
          </a:p>
          <a:p>
            <a:pPr algn="ctr"/>
            <a:r>
              <a:rPr lang="nl-NL" sz="2800" dirty="0" smtClean="0"/>
              <a:t>op </a:t>
            </a:r>
            <a:r>
              <a:rPr lang="nl-NL" sz="2800" dirty="0"/>
              <a:t>een mens, een huiseigenaar, </a:t>
            </a:r>
            <a:endParaRPr lang="nl-NL" sz="2800" dirty="0" smtClean="0"/>
          </a:p>
          <a:p>
            <a:pPr algn="ctr"/>
            <a:r>
              <a:rPr lang="nl-NL" sz="2800" dirty="0" smtClean="0"/>
              <a:t>die </a:t>
            </a:r>
            <a:r>
              <a:rPr lang="nl-NL" sz="2800" dirty="0"/>
              <a:t>uit zijn schat nieuwe en oude dingen tevoorschijn haalt.</a:t>
            </a:r>
          </a:p>
          <a:p>
            <a:pPr algn="ctr"/>
            <a:endParaRPr lang="nl-NL" sz="2800" dirty="0"/>
          </a:p>
        </p:txBody>
      </p:sp>
    </p:spTree>
    <p:extLst>
      <p:ext uri="{BB962C8B-B14F-4D97-AF65-F5344CB8AC3E}">
        <p14:creationId xmlns:p14="http://schemas.microsoft.com/office/powerpoint/2010/main" val="930004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3785652"/>
          </a:xfrm>
          <a:prstGeom prst="rect">
            <a:avLst/>
          </a:prstGeom>
        </p:spPr>
        <p:txBody>
          <a:bodyPr wrap="square">
            <a:spAutoFit/>
          </a:bodyPr>
          <a:lstStyle/>
          <a:p>
            <a:r>
              <a:rPr lang="nl-NL" sz="3000" b="1" dirty="0" smtClean="0">
                <a:solidFill>
                  <a:srgbClr val="002060"/>
                </a:solidFill>
              </a:rPr>
              <a:t>Exodus 15</a:t>
            </a:r>
          </a:p>
          <a:p>
            <a:r>
              <a:rPr lang="nl-NL" sz="3000" dirty="0" smtClean="0">
                <a:solidFill>
                  <a:srgbClr val="002060"/>
                </a:solidFill>
              </a:rPr>
              <a:t>26 </a:t>
            </a:r>
            <a:r>
              <a:rPr lang="nl-NL" sz="3000" dirty="0">
                <a:solidFill>
                  <a:srgbClr val="002060"/>
                </a:solidFill>
              </a:rPr>
              <a:t>Hij zei: Als u aandachtig luistert naar de stem van de HEERE, uw God, en doet wat juist is in Zijn ogen, als u Zijn geboden gehoorzaamt en al Zijn verordeningen in acht neemt, dan zal Ik geen enkele van de ziekten over u brengen die Ik over Egypte gebracht heb, want Ik ben de HEERE, uw Heelmeester.</a:t>
            </a:r>
          </a:p>
          <a:p>
            <a:r>
              <a:rPr lang="nl-NL" sz="3000" dirty="0">
                <a:solidFill>
                  <a:srgbClr val="002060"/>
                </a:solidFill>
              </a:rPr>
              <a:t>27 Toen kwamen zij bij Elim. Daar waren twaalf waterbronnen en zeventig palmbomen. Zij sloegen daar hun kamp op aan het water.</a:t>
            </a:r>
          </a:p>
        </p:txBody>
      </p:sp>
    </p:spTree>
    <p:extLst>
      <p:ext uri="{BB962C8B-B14F-4D97-AF65-F5344CB8AC3E}">
        <p14:creationId xmlns:p14="http://schemas.microsoft.com/office/powerpoint/2010/main" val="2148459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938992"/>
          </a:xfrm>
          <a:prstGeom prst="rect">
            <a:avLst/>
          </a:prstGeom>
        </p:spPr>
        <p:txBody>
          <a:bodyPr wrap="square">
            <a:spAutoFit/>
          </a:bodyPr>
          <a:lstStyle/>
          <a:p>
            <a:r>
              <a:rPr lang="nl-NL" sz="3000" b="1" dirty="0" smtClean="0">
                <a:solidFill>
                  <a:srgbClr val="002060"/>
                </a:solidFill>
              </a:rPr>
              <a:t>Exodus 15</a:t>
            </a:r>
          </a:p>
          <a:p>
            <a:r>
              <a:rPr lang="nl-NL" sz="3000" dirty="0">
                <a:solidFill>
                  <a:srgbClr val="002060"/>
                </a:solidFill>
              </a:rPr>
              <a:t>22 Hierna liet Mozes Israël vanaf de </a:t>
            </a:r>
            <a:r>
              <a:rPr lang="nl-NL" sz="3000" dirty="0" err="1">
                <a:solidFill>
                  <a:srgbClr val="002060"/>
                </a:solidFill>
              </a:rPr>
              <a:t>Schelfzee</a:t>
            </a:r>
            <a:r>
              <a:rPr lang="nl-NL" sz="3000" dirty="0">
                <a:solidFill>
                  <a:srgbClr val="002060"/>
                </a:solidFill>
              </a:rPr>
              <a:t> opbreken en zij vertrokken naar de woestijn </a:t>
            </a:r>
            <a:r>
              <a:rPr lang="nl-NL" sz="3000" dirty="0" err="1">
                <a:solidFill>
                  <a:srgbClr val="002060"/>
                </a:solidFill>
              </a:rPr>
              <a:t>Sur</a:t>
            </a:r>
            <a:r>
              <a:rPr lang="nl-NL" sz="3000" dirty="0">
                <a:solidFill>
                  <a:srgbClr val="002060"/>
                </a:solidFill>
              </a:rPr>
              <a:t>. </a:t>
            </a:r>
            <a:r>
              <a:rPr lang="nl-NL" sz="3000" dirty="0">
                <a:solidFill>
                  <a:schemeClr val="bg1">
                    <a:lumMod val="65000"/>
                  </a:schemeClr>
                </a:solidFill>
              </a:rPr>
              <a:t>Drie dagen gingen zij door de woestijn en vonden geen water</a:t>
            </a:r>
            <a:r>
              <a:rPr lang="nl-NL" sz="3000" dirty="0" smtClean="0">
                <a:solidFill>
                  <a:schemeClr val="bg1">
                    <a:lumMod val="65000"/>
                  </a:schemeClr>
                </a:solidFill>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16" y="1997264"/>
            <a:ext cx="6237027" cy="460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Rechte verbindingslijn 3"/>
          <p:cNvCxnSpPr/>
          <p:nvPr/>
        </p:nvCxnSpPr>
        <p:spPr>
          <a:xfrm>
            <a:off x="6796585" y="3985146"/>
            <a:ext cx="696036" cy="9553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42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938992"/>
          </a:xfrm>
          <a:prstGeom prst="rect">
            <a:avLst/>
          </a:prstGeom>
        </p:spPr>
        <p:txBody>
          <a:bodyPr wrap="square">
            <a:spAutoFit/>
          </a:bodyPr>
          <a:lstStyle/>
          <a:p>
            <a:r>
              <a:rPr lang="nl-NL" sz="3000" b="1" dirty="0" smtClean="0">
                <a:solidFill>
                  <a:srgbClr val="002060"/>
                </a:solidFill>
              </a:rPr>
              <a:t>Exodus 15</a:t>
            </a:r>
          </a:p>
          <a:p>
            <a:r>
              <a:rPr lang="nl-NL" sz="3000" dirty="0">
                <a:solidFill>
                  <a:schemeClr val="bg1">
                    <a:lumMod val="65000"/>
                  </a:schemeClr>
                </a:solidFill>
              </a:rPr>
              <a:t>22 Hierna liet Mozes Israël vanaf de </a:t>
            </a:r>
            <a:r>
              <a:rPr lang="nl-NL" sz="3000" dirty="0" err="1">
                <a:solidFill>
                  <a:schemeClr val="bg1">
                    <a:lumMod val="65000"/>
                  </a:schemeClr>
                </a:solidFill>
              </a:rPr>
              <a:t>Schelfzee</a:t>
            </a:r>
            <a:r>
              <a:rPr lang="nl-NL" sz="3000" dirty="0">
                <a:solidFill>
                  <a:schemeClr val="bg1">
                    <a:lumMod val="65000"/>
                  </a:schemeClr>
                </a:solidFill>
              </a:rPr>
              <a:t> opbreken en zij vertrokken naar de woestijn </a:t>
            </a:r>
            <a:r>
              <a:rPr lang="nl-NL" sz="3000" dirty="0" err="1">
                <a:solidFill>
                  <a:schemeClr val="bg1">
                    <a:lumMod val="65000"/>
                  </a:schemeClr>
                </a:solidFill>
              </a:rPr>
              <a:t>Sur</a:t>
            </a:r>
            <a:r>
              <a:rPr lang="nl-NL" sz="3000" dirty="0">
                <a:solidFill>
                  <a:schemeClr val="bg1">
                    <a:lumMod val="65000"/>
                  </a:schemeClr>
                </a:solidFill>
              </a:rPr>
              <a:t>. </a:t>
            </a:r>
            <a:r>
              <a:rPr lang="nl-NL" sz="3000" dirty="0">
                <a:solidFill>
                  <a:srgbClr val="002060"/>
                </a:solidFill>
              </a:rPr>
              <a:t>Drie dagen gingen zij door de woestijn en vonden geen water</a:t>
            </a:r>
            <a:r>
              <a:rPr lang="nl-NL" sz="3000" dirty="0" smtClean="0">
                <a:solidFill>
                  <a:srgbClr val="002060"/>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484" y="3002507"/>
            <a:ext cx="4454004" cy="334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959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938992"/>
          </a:xfrm>
          <a:prstGeom prst="rect">
            <a:avLst/>
          </a:prstGeom>
        </p:spPr>
        <p:txBody>
          <a:bodyPr wrap="square">
            <a:spAutoFit/>
          </a:bodyPr>
          <a:lstStyle/>
          <a:p>
            <a:r>
              <a:rPr lang="nl-NL" sz="3000" b="1" dirty="0" smtClean="0">
                <a:solidFill>
                  <a:srgbClr val="002060"/>
                </a:solidFill>
              </a:rPr>
              <a:t>Exodus 15</a:t>
            </a:r>
          </a:p>
          <a:p>
            <a:r>
              <a:rPr lang="nl-NL" sz="3000" dirty="0" smtClean="0">
                <a:solidFill>
                  <a:srgbClr val="002060"/>
                </a:solidFill>
              </a:rPr>
              <a:t>23 Toen kwamen zij bij Mara. Zij konden echter het water uit Mara niet drinken, want het was bitter. </a:t>
            </a:r>
            <a:r>
              <a:rPr lang="nl-NL" sz="3000" dirty="0" smtClean="0">
                <a:solidFill>
                  <a:schemeClr val="bg1">
                    <a:lumMod val="65000"/>
                  </a:schemeClr>
                </a:solidFill>
              </a:rPr>
              <a:t>Daarom gaf men het de naam Mara.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102" y="2410304"/>
            <a:ext cx="5227661" cy="392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958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1964" y="359678"/>
            <a:ext cx="11065398" cy="1815882"/>
          </a:xfrm>
          <a:prstGeom prst="rect">
            <a:avLst/>
          </a:prstGeom>
        </p:spPr>
        <p:txBody>
          <a:bodyPr wrap="square">
            <a:spAutoFit/>
          </a:bodyPr>
          <a:lstStyle/>
          <a:p>
            <a:r>
              <a:rPr lang="nl-NL" sz="2800" b="1" dirty="0" smtClean="0"/>
              <a:t>Exodus 1</a:t>
            </a:r>
          </a:p>
          <a:p>
            <a:r>
              <a:rPr lang="nl-NL" sz="2800" dirty="0"/>
              <a:t>14 Zij maakten het leven bitter voor hen door hen zwaar werk te laten verrichten met leem en bakstenen, en door allerlei werk op het veld: al hun werk, waarmee zij hen moesten dienen, met harde hand.</a:t>
            </a:r>
          </a:p>
        </p:txBody>
      </p:sp>
      <p:sp>
        <p:nvSpPr>
          <p:cNvPr id="3" name="Rechthoek 2"/>
          <p:cNvSpPr/>
          <p:nvPr/>
        </p:nvSpPr>
        <p:spPr>
          <a:xfrm>
            <a:off x="381964" y="2747304"/>
            <a:ext cx="11065398" cy="1384995"/>
          </a:xfrm>
          <a:prstGeom prst="rect">
            <a:avLst/>
          </a:prstGeom>
        </p:spPr>
        <p:txBody>
          <a:bodyPr wrap="square">
            <a:spAutoFit/>
          </a:bodyPr>
          <a:lstStyle/>
          <a:p>
            <a:r>
              <a:rPr lang="nl-NL" sz="2800" b="1" dirty="0"/>
              <a:t>Deuteronomium 32</a:t>
            </a:r>
          </a:p>
          <a:p>
            <a:r>
              <a:rPr lang="nl-NL" sz="2800" dirty="0"/>
              <a:t>24 Uitgeteerd door honger, verteerd door pest en bitter verderf zullen zij zijn (…)</a:t>
            </a:r>
          </a:p>
        </p:txBody>
      </p:sp>
      <p:sp>
        <p:nvSpPr>
          <p:cNvPr id="5" name="Rechthoek 4"/>
          <p:cNvSpPr/>
          <p:nvPr/>
        </p:nvSpPr>
        <p:spPr>
          <a:xfrm>
            <a:off x="381964" y="4704043"/>
            <a:ext cx="11065398" cy="1815882"/>
          </a:xfrm>
          <a:prstGeom prst="rect">
            <a:avLst/>
          </a:prstGeom>
        </p:spPr>
        <p:txBody>
          <a:bodyPr wrap="square">
            <a:spAutoFit/>
          </a:bodyPr>
          <a:lstStyle/>
          <a:p>
            <a:r>
              <a:rPr lang="nl-NL" sz="2800" b="1" dirty="0" smtClean="0"/>
              <a:t>Jakobus 3</a:t>
            </a:r>
          </a:p>
          <a:p>
            <a:r>
              <a:rPr lang="nl-NL" sz="2800" dirty="0"/>
              <a:t>10 Uit dezelfde mond komen zegen en vervloeking voort. Dit behoort niet zo te zijn, mijn broeders.</a:t>
            </a:r>
          </a:p>
          <a:p>
            <a:r>
              <a:rPr lang="nl-NL" sz="2800" dirty="0"/>
              <a:t>11 Laat soms een bron uit dezelfde ader zoet en bitter water opwellen?</a:t>
            </a:r>
          </a:p>
        </p:txBody>
      </p:sp>
    </p:spTree>
    <p:extLst>
      <p:ext uri="{BB962C8B-B14F-4D97-AF65-F5344CB8AC3E}">
        <p14:creationId xmlns:p14="http://schemas.microsoft.com/office/powerpoint/2010/main" val="26763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938992"/>
          </a:xfrm>
          <a:prstGeom prst="rect">
            <a:avLst/>
          </a:prstGeom>
        </p:spPr>
        <p:txBody>
          <a:bodyPr wrap="square">
            <a:spAutoFit/>
          </a:bodyPr>
          <a:lstStyle/>
          <a:p>
            <a:r>
              <a:rPr lang="nl-NL" sz="3000" b="1" dirty="0" smtClean="0">
                <a:solidFill>
                  <a:srgbClr val="002060"/>
                </a:solidFill>
              </a:rPr>
              <a:t>Exodus 15</a:t>
            </a:r>
          </a:p>
          <a:p>
            <a:r>
              <a:rPr lang="nl-NL" sz="3000" dirty="0" smtClean="0">
                <a:solidFill>
                  <a:schemeClr val="bg1">
                    <a:lumMod val="65000"/>
                  </a:schemeClr>
                </a:solidFill>
              </a:rPr>
              <a:t>23 Toen kwamen zij bij Mara. Zij konden echter het water uit Mara niet drinken, want het was bitter. </a:t>
            </a:r>
            <a:r>
              <a:rPr lang="nl-NL" sz="3000" dirty="0" smtClean="0">
                <a:solidFill>
                  <a:srgbClr val="002060"/>
                </a:solidFill>
              </a:rPr>
              <a:t>Daarom gaf men het de naam Mara.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9731"/>
            <a:ext cx="4517692" cy="338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27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471312"/>
            <a:ext cx="10804478" cy="1477328"/>
          </a:xfrm>
          <a:prstGeom prst="rect">
            <a:avLst/>
          </a:prstGeom>
        </p:spPr>
        <p:txBody>
          <a:bodyPr wrap="square">
            <a:spAutoFit/>
          </a:bodyPr>
          <a:lstStyle/>
          <a:p>
            <a:r>
              <a:rPr lang="nl-NL" sz="3000" b="1" dirty="0" smtClean="0">
                <a:solidFill>
                  <a:srgbClr val="002060"/>
                </a:solidFill>
              </a:rPr>
              <a:t>Exodus 15</a:t>
            </a:r>
          </a:p>
          <a:p>
            <a:r>
              <a:rPr lang="nl-NL" sz="3000" dirty="0" smtClean="0">
                <a:solidFill>
                  <a:srgbClr val="002060"/>
                </a:solidFill>
              </a:rPr>
              <a:t>24 Toen morde het volk tegen Mozes, en zei: Wat moeten wij nu drinken?</a:t>
            </a:r>
          </a:p>
        </p:txBody>
      </p:sp>
    </p:spTree>
    <p:extLst>
      <p:ext uri="{BB962C8B-B14F-4D97-AF65-F5344CB8AC3E}">
        <p14:creationId xmlns:p14="http://schemas.microsoft.com/office/powerpoint/2010/main" val="44224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8269</TotalTime>
  <Words>1918</Words>
  <Application>Microsoft Office PowerPoint</Application>
  <PresentationFormat>Breedbeeld</PresentationFormat>
  <Paragraphs>149</Paragraphs>
  <Slides>27</Slides>
  <Notes>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27</vt:i4>
      </vt:variant>
    </vt:vector>
  </HeadingPairs>
  <TitlesOfParts>
    <vt:vector size="33" baseType="lpstr">
      <vt:lpstr>Arial</vt:lpstr>
      <vt:lpstr>Calibri</vt:lpstr>
      <vt:lpstr>Calibri Light</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301</cp:revision>
  <dcterms:created xsi:type="dcterms:W3CDTF">2017-10-24T20:34:00Z</dcterms:created>
  <dcterms:modified xsi:type="dcterms:W3CDTF">2018-11-04T13:04:50Z</dcterms:modified>
</cp:coreProperties>
</file>