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sldIdLst>
    <p:sldId id="256" r:id="rId3"/>
    <p:sldId id="424" r:id="rId4"/>
    <p:sldId id="436" r:id="rId5"/>
    <p:sldId id="417" r:id="rId6"/>
    <p:sldId id="423" r:id="rId7"/>
    <p:sldId id="392" r:id="rId8"/>
    <p:sldId id="394" r:id="rId9"/>
    <p:sldId id="390" r:id="rId10"/>
    <p:sldId id="437" r:id="rId11"/>
    <p:sldId id="438" r:id="rId12"/>
    <p:sldId id="439" r:id="rId13"/>
    <p:sldId id="422" r:id="rId14"/>
    <p:sldId id="443" r:id="rId15"/>
    <p:sldId id="433" r:id="rId16"/>
    <p:sldId id="444" r:id="rId17"/>
    <p:sldId id="440" r:id="rId18"/>
    <p:sldId id="434" r:id="rId19"/>
    <p:sldId id="446" r:id="rId20"/>
    <p:sldId id="445" r:id="rId21"/>
    <p:sldId id="395" r:id="rId22"/>
    <p:sldId id="396" r:id="rId23"/>
    <p:sldId id="413" r:id="rId24"/>
    <p:sldId id="460" r:id="rId25"/>
    <p:sldId id="419" r:id="rId26"/>
    <p:sldId id="447" r:id="rId27"/>
    <p:sldId id="425" r:id="rId28"/>
    <p:sldId id="427" r:id="rId29"/>
    <p:sldId id="430" r:id="rId30"/>
    <p:sldId id="449" r:id="rId31"/>
    <p:sldId id="448" r:id="rId32"/>
    <p:sldId id="426" r:id="rId33"/>
    <p:sldId id="428" r:id="rId34"/>
    <p:sldId id="450" r:id="rId35"/>
    <p:sldId id="429" r:id="rId36"/>
    <p:sldId id="431" r:id="rId37"/>
    <p:sldId id="441" r:id="rId38"/>
    <p:sldId id="442" r:id="rId39"/>
    <p:sldId id="432" r:id="rId40"/>
    <p:sldId id="451" r:id="rId41"/>
    <p:sldId id="435" r:id="rId42"/>
    <p:sldId id="452" r:id="rId43"/>
    <p:sldId id="453" r:id="rId44"/>
    <p:sldId id="454" r:id="rId45"/>
    <p:sldId id="455" r:id="rId46"/>
    <p:sldId id="457" r:id="rId47"/>
    <p:sldId id="456" r:id="rId48"/>
    <p:sldId id="458" r:id="rId49"/>
    <p:sldId id="459" r:id="rId50"/>
    <p:sldId id="415" r:id="rId51"/>
    <p:sldId id="414" r:id="rId5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809" autoAdjust="0"/>
    <p:restoredTop sz="94660"/>
  </p:normalViewPr>
  <p:slideViewPr>
    <p:cSldViewPr snapToGrid="0">
      <p:cViewPr varScale="1">
        <p:scale>
          <a:sx n="92" d="100"/>
          <a:sy n="92" d="100"/>
        </p:scale>
        <p:origin x="456"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4A6EF-CB02-48DE-9D12-0F764397CD53}" type="datetimeFigureOut">
              <a:rPr lang="nl-NL" smtClean="0"/>
              <a:t>23-12-2018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CC728-698F-42B6-9C18-F019068154F8}" type="slidenum">
              <a:rPr lang="nl-NL" smtClean="0"/>
              <a:t>‹nr.›</a:t>
            </a:fld>
            <a:endParaRPr lang="nl-NL"/>
          </a:p>
        </p:txBody>
      </p:sp>
    </p:spTree>
    <p:extLst>
      <p:ext uri="{BB962C8B-B14F-4D97-AF65-F5344CB8AC3E}">
        <p14:creationId xmlns:p14="http://schemas.microsoft.com/office/powerpoint/2010/main" val="61312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a:t>
            </a:fld>
            <a:endParaRPr lang="nl-NL">
              <a:solidFill>
                <a:prstClr val="black"/>
              </a:solidFill>
            </a:endParaRPr>
          </a:p>
        </p:txBody>
      </p:sp>
    </p:spTree>
    <p:extLst>
      <p:ext uri="{BB962C8B-B14F-4D97-AF65-F5344CB8AC3E}">
        <p14:creationId xmlns:p14="http://schemas.microsoft.com/office/powerpoint/2010/main" val="1988227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23-12-2018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79707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23-12-2018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19873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23-12-2018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13960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23-12-2018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91771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23-12-2018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89368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23-12-2018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06511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23-12-2018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78724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solidFill>
                  <a:prstClr val="black">
                    <a:tint val="75000"/>
                  </a:prstClr>
                </a:solidFill>
              </a:rPr>
              <a:pPr/>
              <a:t>23-12-2018</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9750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solidFill>
                  <a:prstClr val="black">
                    <a:tint val="75000"/>
                  </a:prstClr>
                </a:solidFill>
              </a:rPr>
              <a:pPr/>
              <a:t>23-12-2018</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31827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solidFill>
                  <a:prstClr val="black">
                    <a:tint val="75000"/>
                  </a:prstClr>
                </a:solidFill>
              </a:rPr>
              <a:pPr/>
              <a:t>23-12-2018</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7598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23-12-2018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8863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23-12-2018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3750917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23-12-2018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66491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23-12-2018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09866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23-12-2018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1055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23-12-2018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342059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23-12-2018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44566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t>23-12-2018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47191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t>23-12-2018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2291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t>23-12-2018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39231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23-12-2018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6613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23-12-2018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58581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t>23-12-2018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t>‹nr.›</a:t>
            </a:fld>
            <a:endParaRPr lang="nl-NL"/>
          </a:p>
        </p:txBody>
      </p:sp>
    </p:spTree>
    <p:extLst>
      <p:ext uri="{BB962C8B-B14F-4D97-AF65-F5344CB8AC3E}">
        <p14:creationId xmlns:p14="http://schemas.microsoft.com/office/powerpoint/2010/main" val="45423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solidFill>
                  <a:prstClr val="black">
                    <a:tint val="75000"/>
                  </a:prstClr>
                </a:solidFill>
              </a:rPr>
              <a:pPr/>
              <a:t>23-12-2018</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61037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Microsoft_Excel_Worksheet1.xlsx"/></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87166" y="5925744"/>
            <a:ext cx="2950238" cy="707886"/>
          </a:xfrm>
          <a:prstGeom prst="rect">
            <a:avLst/>
          </a:prstGeom>
          <a:noFill/>
          <a:ln w="3175">
            <a:solidFill>
              <a:schemeClr val="tx1"/>
            </a:solidFill>
          </a:ln>
        </p:spPr>
        <p:txBody>
          <a:bodyPr wrap="square" rtlCol="0">
            <a:spAutoFit/>
          </a:bodyPr>
          <a:lstStyle/>
          <a:p>
            <a:r>
              <a:rPr lang="nl-NL" sz="2000" dirty="0" smtClean="0">
                <a:solidFill>
                  <a:prstClr val="black"/>
                </a:solidFill>
                <a:latin typeface="Verdana" pitchFamily="34" charset="0"/>
                <a:ea typeface="Verdana" pitchFamily="34" charset="0"/>
                <a:cs typeface="Verdana" pitchFamily="34" charset="0"/>
              </a:rPr>
              <a:t>23 december 2018</a:t>
            </a:r>
            <a:endParaRPr lang="nl-NL" sz="2000" dirty="0">
              <a:solidFill>
                <a:prstClr val="black"/>
              </a:solidFill>
              <a:latin typeface="Verdana" pitchFamily="34" charset="0"/>
              <a:ea typeface="Verdana" pitchFamily="34" charset="0"/>
              <a:cs typeface="Verdana" pitchFamily="34" charset="0"/>
            </a:endParaRPr>
          </a:p>
          <a:p>
            <a:r>
              <a:rPr lang="nl-NL" sz="2000" dirty="0" smtClean="0">
                <a:solidFill>
                  <a:prstClr val="black"/>
                </a:solidFill>
                <a:latin typeface="Verdana" pitchFamily="34" charset="0"/>
                <a:ea typeface="Verdana" pitchFamily="34" charset="0"/>
                <a:cs typeface="Verdana" pitchFamily="34" charset="0"/>
              </a:rPr>
              <a:t>Hendrik Ido Ambacht</a:t>
            </a:r>
            <a:endParaRPr lang="nl-NL" sz="2000" dirty="0">
              <a:solidFill>
                <a:prstClr val="black"/>
              </a:solidFill>
              <a:latin typeface="Verdana" pitchFamily="34" charset="0"/>
              <a:ea typeface="Verdana" pitchFamily="34" charset="0"/>
              <a:cs typeface="Verdana" pitchFamily="34" charset="0"/>
            </a:endParaRPr>
          </a:p>
        </p:txBody>
      </p:sp>
      <p:sp>
        <p:nvSpPr>
          <p:cNvPr id="2" name="Tekstvak 1"/>
          <p:cNvSpPr txBox="1"/>
          <p:nvPr/>
        </p:nvSpPr>
        <p:spPr>
          <a:xfrm>
            <a:off x="187166" y="329771"/>
            <a:ext cx="11850806" cy="1785104"/>
          </a:xfrm>
          <a:prstGeom prst="rect">
            <a:avLst/>
          </a:prstGeom>
          <a:noFill/>
        </p:spPr>
        <p:txBody>
          <a:bodyPr wrap="square" rtlCol="0">
            <a:spAutoFit/>
          </a:bodyPr>
          <a:lstStyle/>
          <a:p>
            <a:pPr algn="ctr"/>
            <a:r>
              <a:rPr lang="nl-NL" sz="55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het beeld van Nebukadnezar (2)</a:t>
            </a:r>
            <a:endParaRPr lang="nl-NL" sz="55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Afbeelding 2"/>
          <p:cNvPicPr>
            <a:picLocks noChangeAspect="1"/>
          </p:cNvPicPr>
          <p:nvPr/>
        </p:nvPicPr>
        <p:blipFill>
          <a:blip r:embed="rId3"/>
          <a:stretch>
            <a:fillRect/>
          </a:stretch>
        </p:blipFill>
        <p:spPr>
          <a:xfrm>
            <a:off x="5179119" y="2221384"/>
            <a:ext cx="2073736" cy="4543425"/>
          </a:xfrm>
          <a:prstGeom prst="rect">
            <a:avLst/>
          </a:prstGeom>
        </p:spPr>
      </p:pic>
    </p:spTree>
    <p:extLst>
      <p:ext uri="{BB962C8B-B14F-4D97-AF65-F5344CB8AC3E}">
        <p14:creationId xmlns:p14="http://schemas.microsoft.com/office/powerpoint/2010/main" val="965847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stretch>
            <a:fillRect/>
          </a:stretch>
        </p:blipFill>
        <p:spPr>
          <a:xfrm>
            <a:off x="1652155" y="787637"/>
            <a:ext cx="8647936" cy="5041663"/>
          </a:xfrm>
          <a:prstGeom prst="rect">
            <a:avLst/>
          </a:prstGeom>
        </p:spPr>
      </p:pic>
    </p:spTree>
    <p:extLst>
      <p:ext uri="{BB962C8B-B14F-4D97-AF65-F5344CB8AC3E}">
        <p14:creationId xmlns:p14="http://schemas.microsoft.com/office/powerpoint/2010/main" val="4023123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stretch>
            <a:fillRect/>
          </a:stretch>
        </p:blipFill>
        <p:spPr>
          <a:xfrm>
            <a:off x="1652155" y="787637"/>
            <a:ext cx="8647936" cy="5041663"/>
          </a:xfrm>
          <a:prstGeom prst="rect">
            <a:avLst/>
          </a:prstGeom>
          <a:noFill/>
          <a:effectLst>
            <a:outerShdw blurRad="889000" dist="50800" dir="5400000" algn="ctr" rotWithShape="0">
              <a:schemeClr val="bg1"/>
            </a:outerShdw>
          </a:effectLst>
        </p:spPr>
      </p:pic>
      <p:pic>
        <p:nvPicPr>
          <p:cNvPr id="5" name="Afbeelding 4"/>
          <p:cNvPicPr>
            <a:picLocks noChangeAspect="1"/>
          </p:cNvPicPr>
          <p:nvPr/>
        </p:nvPicPr>
        <p:blipFill>
          <a:blip r:embed="rId3"/>
          <a:stretch>
            <a:fillRect/>
          </a:stretch>
        </p:blipFill>
        <p:spPr>
          <a:xfrm>
            <a:off x="2267011" y="1080912"/>
            <a:ext cx="2117826" cy="2536302"/>
          </a:xfrm>
          <a:prstGeom prst="rect">
            <a:avLst/>
          </a:prstGeom>
        </p:spPr>
      </p:pic>
    </p:spTree>
    <p:extLst>
      <p:ext uri="{BB962C8B-B14F-4D97-AF65-F5344CB8AC3E}">
        <p14:creationId xmlns:p14="http://schemas.microsoft.com/office/powerpoint/2010/main" val="2794756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3574472" y="417413"/>
            <a:ext cx="4353791" cy="5949187"/>
          </a:xfrm>
          <a:prstGeom prst="rect">
            <a:avLst/>
          </a:prstGeom>
        </p:spPr>
      </p:pic>
    </p:spTree>
    <p:extLst>
      <p:ext uri="{BB962C8B-B14F-4D97-AF65-F5344CB8AC3E}">
        <p14:creationId xmlns:p14="http://schemas.microsoft.com/office/powerpoint/2010/main" val="992434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083669" y="2701636"/>
            <a:ext cx="5862904" cy="1169551"/>
          </a:xfrm>
          <a:prstGeom prst="rect">
            <a:avLst/>
          </a:prstGeom>
          <a:noFill/>
        </p:spPr>
        <p:txBody>
          <a:bodyPr wrap="square" rtlCol="0">
            <a:spAutoFit/>
          </a:bodyPr>
          <a:lstStyle/>
          <a:p>
            <a:r>
              <a:rPr lang="nl-NL" sz="7000" b="1" dirty="0" smtClean="0"/>
              <a:t>Openbaring 13</a:t>
            </a:r>
            <a:endParaRPr lang="nl-NL" sz="7000" b="1" dirty="0"/>
          </a:p>
        </p:txBody>
      </p:sp>
    </p:spTree>
    <p:extLst>
      <p:ext uri="{BB962C8B-B14F-4D97-AF65-F5344CB8AC3E}">
        <p14:creationId xmlns:p14="http://schemas.microsoft.com/office/powerpoint/2010/main" val="1693618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7921338" y="487326"/>
            <a:ext cx="4270662" cy="5835596"/>
          </a:xfrm>
          <a:prstGeom prst="rect">
            <a:avLst/>
          </a:prstGeom>
        </p:spPr>
      </p:pic>
      <p:sp>
        <p:nvSpPr>
          <p:cNvPr id="5" name="Rechthoek 4"/>
          <p:cNvSpPr/>
          <p:nvPr/>
        </p:nvSpPr>
        <p:spPr>
          <a:xfrm>
            <a:off x="468495" y="487326"/>
            <a:ext cx="8176741" cy="3293209"/>
          </a:xfrm>
          <a:prstGeom prst="rect">
            <a:avLst/>
          </a:prstGeom>
          <a:ln w="12700">
            <a:noFill/>
          </a:ln>
        </p:spPr>
        <p:txBody>
          <a:bodyPr wrap="square">
            <a:spAutoFit/>
          </a:bodyPr>
          <a:lstStyle/>
          <a:p>
            <a:r>
              <a:rPr lang="nl-NL" sz="2600" b="1" dirty="0" smtClean="0"/>
              <a:t>Openbaring 13</a:t>
            </a:r>
          </a:p>
          <a:p>
            <a:r>
              <a:rPr lang="nl-NL" sz="2600" dirty="0"/>
              <a:t>1 En ik zag uit de zee een </a:t>
            </a:r>
            <a:r>
              <a:rPr lang="nl-NL" sz="2600" dirty="0">
                <a:effectLst>
                  <a:outerShdw blurRad="38100" dist="38100" dir="2700000" algn="tl">
                    <a:srgbClr val="000000">
                      <a:alpha val="43137"/>
                    </a:srgbClr>
                  </a:outerShdw>
                </a:effectLst>
              </a:rPr>
              <a:t>beest </a:t>
            </a:r>
            <a:r>
              <a:rPr lang="nl-NL" sz="2600" dirty="0"/>
              <a:t>opkomen, dat zeven koppen en </a:t>
            </a:r>
            <a:r>
              <a:rPr lang="nl-NL" sz="2600" dirty="0">
                <a:effectLst>
                  <a:outerShdw blurRad="38100" dist="38100" dir="2700000" algn="tl">
                    <a:srgbClr val="000000">
                      <a:alpha val="43137"/>
                    </a:srgbClr>
                  </a:outerShdw>
                </a:effectLst>
              </a:rPr>
              <a:t>tien hoorns</a:t>
            </a:r>
            <a:r>
              <a:rPr lang="nl-NL" sz="2600" dirty="0"/>
              <a:t> had, en op zijn hoorns waren tien diademen, en op zijn koppen een godslasterlijke naam.</a:t>
            </a:r>
          </a:p>
          <a:p>
            <a:r>
              <a:rPr lang="nl-NL" sz="2600" dirty="0">
                <a:solidFill>
                  <a:schemeClr val="bg1">
                    <a:lumMod val="65000"/>
                  </a:schemeClr>
                </a:solidFill>
              </a:rPr>
              <a:t>2 En het beest dat ik zag, leek op een </a:t>
            </a:r>
            <a:r>
              <a:rPr lang="nl-NL" sz="2600" dirty="0" smtClean="0">
                <a:solidFill>
                  <a:schemeClr val="bg1">
                    <a:lumMod val="65000"/>
                  </a:schemeClr>
                </a:solidFill>
              </a:rPr>
              <a:t>luipaard, </a:t>
            </a:r>
            <a:r>
              <a:rPr lang="nl-NL" sz="2600" dirty="0">
                <a:solidFill>
                  <a:schemeClr val="bg1">
                    <a:lumMod val="65000"/>
                  </a:schemeClr>
                </a:solidFill>
              </a:rPr>
              <a:t>en zijn poten waren als die van een beer, en zijn muil was als de muil van een leeuw. En de draak gaf hem zijn kracht, zijn troon en grote macht</a:t>
            </a:r>
            <a:r>
              <a:rPr lang="nl-NL" sz="2600" dirty="0" smtClean="0"/>
              <a:t>.</a:t>
            </a:r>
            <a:endParaRPr lang="nl-NL" sz="2600" dirty="0"/>
          </a:p>
        </p:txBody>
      </p:sp>
      <p:sp>
        <p:nvSpPr>
          <p:cNvPr id="4" name="Tekstvak 3"/>
          <p:cNvSpPr txBox="1"/>
          <p:nvPr/>
        </p:nvSpPr>
        <p:spPr>
          <a:xfrm>
            <a:off x="2732809" y="5070764"/>
            <a:ext cx="3148445" cy="492443"/>
          </a:xfrm>
          <a:prstGeom prst="rect">
            <a:avLst/>
          </a:prstGeom>
          <a:noFill/>
          <a:ln w="12700">
            <a:solidFill>
              <a:schemeClr val="tx1"/>
            </a:solidFill>
          </a:ln>
        </p:spPr>
        <p:txBody>
          <a:bodyPr wrap="square" rtlCol="0">
            <a:spAutoFit/>
          </a:bodyPr>
          <a:lstStyle/>
          <a:p>
            <a:r>
              <a:rPr lang="nl-NL" sz="2600" dirty="0" smtClean="0"/>
              <a:t>&gt; Zie ook: Opb.12:3</a:t>
            </a:r>
            <a:endParaRPr lang="nl-NL" sz="2600" dirty="0"/>
          </a:p>
        </p:txBody>
      </p:sp>
    </p:spTree>
    <p:extLst>
      <p:ext uri="{BB962C8B-B14F-4D97-AF65-F5344CB8AC3E}">
        <p14:creationId xmlns:p14="http://schemas.microsoft.com/office/powerpoint/2010/main" val="3135095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7921338" y="487326"/>
            <a:ext cx="4270662" cy="5835596"/>
          </a:xfrm>
          <a:prstGeom prst="rect">
            <a:avLst/>
          </a:prstGeom>
        </p:spPr>
      </p:pic>
      <p:sp>
        <p:nvSpPr>
          <p:cNvPr id="5" name="Rechthoek 4"/>
          <p:cNvSpPr/>
          <p:nvPr/>
        </p:nvSpPr>
        <p:spPr>
          <a:xfrm>
            <a:off x="468495" y="487326"/>
            <a:ext cx="8176741" cy="3293209"/>
          </a:xfrm>
          <a:prstGeom prst="rect">
            <a:avLst/>
          </a:prstGeom>
          <a:ln w="12700">
            <a:noFill/>
          </a:ln>
        </p:spPr>
        <p:txBody>
          <a:bodyPr wrap="square">
            <a:spAutoFit/>
          </a:bodyPr>
          <a:lstStyle/>
          <a:p>
            <a:r>
              <a:rPr lang="nl-NL" sz="2600" b="1" dirty="0" smtClean="0"/>
              <a:t>Openbaring 13</a:t>
            </a:r>
          </a:p>
          <a:p>
            <a:r>
              <a:rPr lang="nl-NL" sz="2600" dirty="0"/>
              <a:t>1 En ik zag uit de zee een </a:t>
            </a:r>
            <a:r>
              <a:rPr lang="nl-NL" sz="2600" dirty="0">
                <a:effectLst>
                  <a:outerShdw blurRad="38100" dist="38100" dir="2700000" algn="tl">
                    <a:srgbClr val="000000">
                      <a:alpha val="43137"/>
                    </a:srgbClr>
                  </a:outerShdw>
                </a:effectLst>
              </a:rPr>
              <a:t>beest </a:t>
            </a:r>
            <a:r>
              <a:rPr lang="nl-NL" sz="2600" dirty="0"/>
              <a:t>opkomen, dat zeven koppen en </a:t>
            </a:r>
            <a:r>
              <a:rPr lang="nl-NL" sz="2600" dirty="0">
                <a:effectLst>
                  <a:outerShdw blurRad="38100" dist="38100" dir="2700000" algn="tl">
                    <a:srgbClr val="000000">
                      <a:alpha val="43137"/>
                    </a:srgbClr>
                  </a:outerShdw>
                </a:effectLst>
              </a:rPr>
              <a:t>tien hoorns</a:t>
            </a:r>
            <a:r>
              <a:rPr lang="nl-NL" sz="2600" dirty="0"/>
              <a:t> had, en op zijn hoorns waren tien diademen, en op zijn koppen een godslasterlijke naam.</a:t>
            </a:r>
          </a:p>
          <a:p>
            <a:r>
              <a:rPr lang="nl-NL" sz="2600" dirty="0">
                <a:solidFill>
                  <a:schemeClr val="bg1">
                    <a:lumMod val="65000"/>
                  </a:schemeClr>
                </a:solidFill>
              </a:rPr>
              <a:t>2 En het beest dat ik zag, leek op een </a:t>
            </a:r>
            <a:r>
              <a:rPr lang="nl-NL" sz="2600" dirty="0" smtClean="0">
                <a:solidFill>
                  <a:schemeClr val="bg1">
                    <a:lumMod val="65000"/>
                  </a:schemeClr>
                </a:solidFill>
              </a:rPr>
              <a:t>luipaard, </a:t>
            </a:r>
            <a:r>
              <a:rPr lang="nl-NL" sz="2600" dirty="0">
                <a:solidFill>
                  <a:schemeClr val="bg1">
                    <a:lumMod val="65000"/>
                  </a:schemeClr>
                </a:solidFill>
              </a:rPr>
              <a:t>en zijn poten waren als die van een beer, en zijn muil was als de muil van een leeuw. En de draak gaf hem zijn kracht, zijn troon en grote macht</a:t>
            </a:r>
            <a:r>
              <a:rPr lang="nl-NL" sz="2600" dirty="0" smtClean="0"/>
              <a:t>.</a:t>
            </a:r>
            <a:endParaRPr lang="nl-NL" sz="2600" dirty="0"/>
          </a:p>
        </p:txBody>
      </p:sp>
      <p:sp>
        <p:nvSpPr>
          <p:cNvPr id="2" name="Rechthoek 1"/>
          <p:cNvSpPr/>
          <p:nvPr/>
        </p:nvSpPr>
        <p:spPr>
          <a:xfrm>
            <a:off x="697095" y="4347686"/>
            <a:ext cx="7018155" cy="2308324"/>
          </a:xfrm>
          <a:prstGeom prst="rect">
            <a:avLst/>
          </a:prstGeom>
          <a:ln w="12700">
            <a:solidFill>
              <a:schemeClr val="tx1"/>
            </a:solidFill>
          </a:ln>
        </p:spPr>
        <p:txBody>
          <a:bodyPr wrap="square">
            <a:spAutoFit/>
          </a:bodyPr>
          <a:lstStyle/>
          <a:p>
            <a:r>
              <a:rPr lang="nl-NL" sz="2400" dirty="0" smtClean="0"/>
              <a:t>…..en </a:t>
            </a:r>
            <a:r>
              <a:rPr lang="nl-NL" sz="2400" dirty="0"/>
              <a:t>zie, het vierde dier was schrikwekkend, gruwelijk, en uitzonderlijk sterk. Het had grote </a:t>
            </a:r>
            <a:r>
              <a:rPr lang="nl-NL" sz="2400" dirty="0">
                <a:effectLst>
                  <a:outerShdw blurRad="38100" dist="38100" dir="2700000" algn="tl">
                    <a:srgbClr val="000000">
                      <a:alpha val="43137"/>
                    </a:srgbClr>
                  </a:outerShdw>
                </a:effectLst>
              </a:rPr>
              <a:t>ijzeren</a:t>
            </a:r>
            <a:r>
              <a:rPr lang="nl-NL" sz="2400" dirty="0"/>
              <a:t> tanden. Het at en verbrijzelde, en de rest vertrapte het met zijn poten. Het verschilde van al de dieren die ervóór geweest waren. En het had </a:t>
            </a:r>
            <a:r>
              <a:rPr lang="nl-NL" sz="2400" dirty="0">
                <a:effectLst>
                  <a:outerShdw blurRad="38100" dist="38100" dir="2700000" algn="tl">
                    <a:srgbClr val="000000">
                      <a:alpha val="43137"/>
                    </a:srgbClr>
                  </a:outerShdw>
                </a:effectLst>
              </a:rPr>
              <a:t>tien hoorns</a:t>
            </a:r>
            <a:r>
              <a:rPr lang="nl-NL" sz="2400" dirty="0" smtClean="0"/>
              <a:t>.</a:t>
            </a:r>
          </a:p>
          <a:p>
            <a:r>
              <a:rPr lang="nl-NL" sz="2400" b="1" i="1" dirty="0" smtClean="0"/>
              <a:t>Daniël 7:7</a:t>
            </a:r>
            <a:endParaRPr lang="nl-NL" sz="2400" b="1" i="1" dirty="0"/>
          </a:p>
        </p:txBody>
      </p:sp>
    </p:spTree>
    <p:extLst>
      <p:ext uri="{BB962C8B-B14F-4D97-AF65-F5344CB8AC3E}">
        <p14:creationId xmlns:p14="http://schemas.microsoft.com/office/powerpoint/2010/main" val="3979581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7921338" y="487326"/>
            <a:ext cx="4270662" cy="5835596"/>
          </a:xfrm>
          <a:prstGeom prst="rect">
            <a:avLst/>
          </a:prstGeom>
        </p:spPr>
      </p:pic>
      <p:sp>
        <p:nvSpPr>
          <p:cNvPr id="5" name="Rechthoek 4"/>
          <p:cNvSpPr/>
          <p:nvPr/>
        </p:nvSpPr>
        <p:spPr>
          <a:xfrm>
            <a:off x="468495" y="487326"/>
            <a:ext cx="8176741" cy="3293209"/>
          </a:xfrm>
          <a:prstGeom prst="rect">
            <a:avLst/>
          </a:prstGeom>
          <a:ln w="12700">
            <a:noFill/>
          </a:ln>
        </p:spPr>
        <p:txBody>
          <a:bodyPr wrap="square">
            <a:spAutoFit/>
          </a:bodyPr>
          <a:lstStyle/>
          <a:p>
            <a:r>
              <a:rPr lang="nl-NL" sz="2600" b="1" dirty="0" smtClean="0"/>
              <a:t>Openbaring 13</a:t>
            </a:r>
          </a:p>
          <a:p>
            <a:r>
              <a:rPr lang="nl-NL" sz="2600" dirty="0">
                <a:solidFill>
                  <a:schemeClr val="bg1">
                    <a:lumMod val="65000"/>
                  </a:schemeClr>
                </a:solidFill>
              </a:rPr>
              <a:t>1 En ik zag uit de zee een </a:t>
            </a:r>
            <a:r>
              <a:rPr lang="nl-NL" sz="2600" dirty="0">
                <a:solidFill>
                  <a:schemeClr val="bg1">
                    <a:lumMod val="50000"/>
                  </a:schemeClr>
                </a:solidFill>
                <a:effectLst>
                  <a:outerShdw blurRad="38100" dist="38100" dir="2700000" algn="tl">
                    <a:srgbClr val="000000">
                      <a:alpha val="43137"/>
                    </a:srgbClr>
                  </a:outerShdw>
                </a:effectLst>
              </a:rPr>
              <a:t>beest</a:t>
            </a:r>
            <a:r>
              <a:rPr lang="nl-NL" sz="2600" dirty="0">
                <a:solidFill>
                  <a:schemeClr val="bg1">
                    <a:lumMod val="65000"/>
                  </a:schemeClr>
                </a:solidFill>
                <a:effectLst>
                  <a:outerShdw blurRad="38100" dist="38100" dir="2700000" algn="tl">
                    <a:srgbClr val="000000">
                      <a:alpha val="43137"/>
                    </a:srgbClr>
                  </a:outerShdw>
                </a:effectLst>
              </a:rPr>
              <a:t> </a:t>
            </a:r>
            <a:r>
              <a:rPr lang="nl-NL" sz="2600" dirty="0">
                <a:solidFill>
                  <a:schemeClr val="bg1">
                    <a:lumMod val="65000"/>
                  </a:schemeClr>
                </a:solidFill>
              </a:rPr>
              <a:t>opkomen, dat zeven koppen en </a:t>
            </a:r>
            <a:r>
              <a:rPr lang="nl-NL" sz="2600" dirty="0">
                <a:solidFill>
                  <a:schemeClr val="bg1">
                    <a:lumMod val="50000"/>
                  </a:schemeClr>
                </a:solidFill>
                <a:effectLst>
                  <a:outerShdw blurRad="38100" dist="38100" dir="2700000" algn="tl">
                    <a:srgbClr val="000000">
                      <a:alpha val="43137"/>
                    </a:srgbClr>
                  </a:outerShdw>
                </a:effectLst>
              </a:rPr>
              <a:t>tien hoorns</a:t>
            </a:r>
            <a:r>
              <a:rPr lang="nl-NL" sz="2600" dirty="0">
                <a:solidFill>
                  <a:schemeClr val="bg1">
                    <a:lumMod val="50000"/>
                  </a:schemeClr>
                </a:solidFill>
              </a:rPr>
              <a:t> </a:t>
            </a:r>
            <a:r>
              <a:rPr lang="nl-NL" sz="2600" dirty="0">
                <a:solidFill>
                  <a:schemeClr val="bg1">
                    <a:lumMod val="65000"/>
                  </a:schemeClr>
                </a:solidFill>
              </a:rPr>
              <a:t>had, en op zijn hoorns waren tien diademen, en op zijn koppen een godslasterlijke naam.</a:t>
            </a:r>
          </a:p>
          <a:p>
            <a:r>
              <a:rPr lang="nl-NL" sz="2600" dirty="0"/>
              <a:t>2 En het </a:t>
            </a:r>
            <a:r>
              <a:rPr lang="nl-NL" sz="2600" dirty="0">
                <a:effectLst>
                  <a:outerShdw blurRad="38100" dist="38100" dir="2700000" algn="tl">
                    <a:srgbClr val="000000">
                      <a:alpha val="43137"/>
                    </a:srgbClr>
                  </a:outerShdw>
                </a:effectLst>
              </a:rPr>
              <a:t>beest</a:t>
            </a:r>
            <a:r>
              <a:rPr lang="nl-NL" sz="2600" dirty="0"/>
              <a:t> dat ik zag, leek op een </a:t>
            </a:r>
            <a:r>
              <a:rPr lang="nl-NL" sz="2600" dirty="0" smtClean="0">
                <a:effectLst>
                  <a:outerShdw blurRad="38100" dist="38100" dir="2700000" algn="tl">
                    <a:srgbClr val="000000">
                      <a:alpha val="43137"/>
                    </a:srgbClr>
                  </a:outerShdw>
                </a:effectLst>
              </a:rPr>
              <a:t>luipaard</a:t>
            </a:r>
            <a:r>
              <a:rPr lang="nl-NL" sz="2600" dirty="0" smtClean="0"/>
              <a:t>, </a:t>
            </a:r>
            <a:r>
              <a:rPr lang="nl-NL" sz="2600" dirty="0"/>
              <a:t>en zijn poten waren als die van een </a:t>
            </a:r>
            <a:r>
              <a:rPr lang="nl-NL" sz="2600" dirty="0">
                <a:effectLst>
                  <a:outerShdw blurRad="38100" dist="38100" dir="2700000" algn="tl">
                    <a:srgbClr val="000000">
                      <a:alpha val="43137"/>
                    </a:srgbClr>
                  </a:outerShdw>
                </a:effectLst>
              </a:rPr>
              <a:t>beer</a:t>
            </a:r>
            <a:r>
              <a:rPr lang="nl-NL" sz="2600" dirty="0"/>
              <a:t>, en zijn muil was als de muil van een </a:t>
            </a:r>
            <a:r>
              <a:rPr lang="nl-NL" sz="2600" dirty="0">
                <a:effectLst>
                  <a:outerShdw blurRad="38100" dist="38100" dir="2700000" algn="tl">
                    <a:srgbClr val="000000">
                      <a:alpha val="43137"/>
                    </a:srgbClr>
                  </a:outerShdw>
                </a:effectLst>
              </a:rPr>
              <a:t>leeuw</a:t>
            </a:r>
            <a:r>
              <a:rPr lang="nl-NL" sz="2600" dirty="0"/>
              <a:t>. En de draak gaf hem zijn kracht, zijn troon en grote macht</a:t>
            </a:r>
            <a:r>
              <a:rPr lang="nl-NL" sz="2600" dirty="0" smtClean="0"/>
              <a:t>.</a:t>
            </a:r>
            <a:endParaRPr lang="nl-NL" sz="2600" dirty="0"/>
          </a:p>
        </p:txBody>
      </p:sp>
    </p:spTree>
    <p:extLst>
      <p:ext uri="{BB962C8B-B14F-4D97-AF65-F5344CB8AC3E}">
        <p14:creationId xmlns:p14="http://schemas.microsoft.com/office/powerpoint/2010/main" val="774294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68494" y="487326"/>
            <a:ext cx="10660169" cy="3693319"/>
          </a:xfrm>
          <a:prstGeom prst="rect">
            <a:avLst/>
          </a:prstGeom>
          <a:ln w="12700">
            <a:noFill/>
          </a:ln>
        </p:spPr>
        <p:txBody>
          <a:bodyPr wrap="square">
            <a:spAutoFit/>
          </a:bodyPr>
          <a:lstStyle/>
          <a:p>
            <a:r>
              <a:rPr lang="nl-NL" sz="2600" b="1" dirty="0" smtClean="0"/>
              <a:t>Openbaring 13</a:t>
            </a:r>
          </a:p>
          <a:p>
            <a:r>
              <a:rPr lang="nl-NL" sz="2600" dirty="0" smtClean="0"/>
              <a:t>3 </a:t>
            </a:r>
            <a:r>
              <a:rPr lang="nl-NL" sz="2600" dirty="0"/>
              <a:t>En ik zag een van zijn koppen als dodelijk gewond, maar zijn dodelijke wond werd genezen. En de hele aarde ging het beest met verwondering achterna.</a:t>
            </a:r>
          </a:p>
          <a:p>
            <a:r>
              <a:rPr lang="nl-NL" sz="2600" dirty="0">
                <a:solidFill>
                  <a:schemeClr val="bg1">
                    <a:lumMod val="65000"/>
                  </a:schemeClr>
                </a:solidFill>
              </a:rPr>
              <a:t>4 En zij aanbaden de draak, omdat hij aan het beest macht gegeven had. En zij aanbaden het beest en zeiden: Wie is aan dit beest gelijk? En wie kan er oorlog tegen voeren?</a:t>
            </a:r>
          </a:p>
          <a:p>
            <a:r>
              <a:rPr lang="nl-NL" sz="2600" dirty="0">
                <a:solidFill>
                  <a:schemeClr val="bg1">
                    <a:lumMod val="65000"/>
                  </a:schemeClr>
                </a:solidFill>
              </a:rPr>
              <a:t>5 En </a:t>
            </a:r>
            <a:r>
              <a:rPr lang="nl-NL" sz="2600" dirty="0" smtClean="0">
                <a:solidFill>
                  <a:schemeClr val="bg1">
                    <a:lumMod val="65000"/>
                  </a:schemeClr>
                </a:solidFill>
              </a:rPr>
              <a:t>hem werd </a:t>
            </a:r>
            <a:r>
              <a:rPr lang="nl-NL" sz="2600" dirty="0">
                <a:solidFill>
                  <a:schemeClr val="bg1">
                    <a:lumMod val="65000"/>
                  </a:schemeClr>
                </a:solidFill>
              </a:rPr>
              <a:t>een mond gegeven om grote woorden en godslasteringen te spreken, en het werd macht gegeven om dit tweeënveertig maanden lang te doen.</a:t>
            </a:r>
          </a:p>
        </p:txBody>
      </p:sp>
    </p:spTree>
    <p:extLst>
      <p:ext uri="{BB962C8B-B14F-4D97-AF65-F5344CB8AC3E}">
        <p14:creationId xmlns:p14="http://schemas.microsoft.com/office/powerpoint/2010/main" val="1653607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68494" y="487326"/>
            <a:ext cx="10660169" cy="3693319"/>
          </a:xfrm>
          <a:prstGeom prst="rect">
            <a:avLst/>
          </a:prstGeom>
          <a:ln w="12700">
            <a:noFill/>
          </a:ln>
        </p:spPr>
        <p:txBody>
          <a:bodyPr wrap="square">
            <a:spAutoFit/>
          </a:bodyPr>
          <a:lstStyle/>
          <a:p>
            <a:r>
              <a:rPr lang="nl-NL" sz="2600" b="1" dirty="0" smtClean="0"/>
              <a:t>Openbaring 13</a:t>
            </a:r>
          </a:p>
          <a:p>
            <a:r>
              <a:rPr lang="nl-NL" sz="2600" dirty="0" smtClean="0">
                <a:solidFill>
                  <a:schemeClr val="bg1">
                    <a:lumMod val="65000"/>
                  </a:schemeClr>
                </a:solidFill>
              </a:rPr>
              <a:t>3 </a:t>
            </a:r>
            <a:r>
              <a:rPr lang="nl-NL" sz="2600" dirty="0">
                <a:solidFill>
                  <a:schemeClr val="bg1">
                    <a:lumMod val="65000"/>
                  </a:schemeClr>
                </a:solidFill>
              </a:rPr>
              <a:t>En ik zag een van zijn koppen als dodelijk gewond, maar zijn dodelijke wond werd genezen. En de hele aarde ging het beest met verwondering achterna.</a:t>
            </a:r>
          </a:p>
          <a:p>
            <a:r>
              <a:rPr lang="nl-NL" sz="2600" dirty="0"/>
              <a:t>4 En zij aanbaden de draak, omdat hij aan het beest macht gegeven had. En zij aanbaden het beest en zeiden: Wie is aan dit beest gelijk? En wie kan er oorlog tegen voeren?</a:t>
            </a:r>
          </a:p>
          <a:p>
            <a:r>
              <a:rPr lang="nl-NL" sz="2600" dirty="0">
                <a:solidFill>
                  <a:schemeClr val="bg1">
                    <a:lumMod val="65000"/>
                  </a:schemeClr>
                </a:solidFill>
              </a:rPr>
              <a:t>5 En </a:t>
            </a:r>
            <a:r>
              <a:rPr lang="nl-NL" sz="2600" dirty="0" smtClean="0">
                <a:solidFill>
                  <a:schemeClr val="bg1">
                    <a:lumMod val="65000"/>
                  </a:schemeClr>
                </a:solidFill>
              </a:rPr>
              <a:t>hem werd </a:t>
            </a:r>
            <a:r>
              <a:rPr lang="nl-NL" sz="2600" dirty="0">
                <a:solidFill>
                  <a:schemeClr val="bg1">
                    <a:lumMod val="65000"/>
                  </a:schemeClr>
                </a:solidFill>
              </a:rPr>
              <a:t>een mond gegeven om grote woorden en godslasteringen te spreken, en het werd macht gegeven om dit tweeënveertig maanden lang te doen.</a:t>
            </a:r>
          </a:p>
        </p:txBody>
      </p:sp>
    </p:spTree>
    <p:extLst>
      <p:ext uri="{BB962C8B-B14F-4D97-AF65-F5344CB8AC3E}">
        <p14:creationId xmlns:p14="http://schemas.microsoft.com/office/powerpoint/2010/main" val="830367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68494" y="487326"/>
            <a:ext cx="10660169" cy="3693319"/>
          </a:xfrm>
          <a:prstGeom prst="rect">
            <a:avLst/>
          </a:prstGeom>
          <a:ln w="12700">
            <a:noFill/>
          </a:ln>
        </p:spPr>
        <p:txBody>
          <a:bodyPr wrap="square">
            <a:spAutoFit/>
          </a:bodyPr>
          <a:lstStyle/>
          <a:p>
            <a:r>
              <a:rPr lang="nl-NL" sz="2600" b="1" dirty="0" smtClean="0"/>
              <a:t>Openbaring 13</a:t>
            </a:r>
          </a:p>
          <a:p>
            <a:r>
              <a:rPr lang="nl-NL" sz="2600" dirty="0" smtClean="0">
                <a:solidFill>
                  <a:schemeClr val="bg1">
                    <a:lumMod val="65000"/>
                  </a:schemeClr>
                </a:solidFill>
              </a:rPr>
              <a:t>3 </a:t>
            </a:r>
            <a:r>
              <a:rPr lang="nl-NL" sz="2600" dirty="0">
                <a:solidFill>
                  <a:schemeClr val="bg1">
                    <a:lumMod val="65000"/>
                  </a:schemeClr>
                </a:solidFill>
              </a:rPr>
              <a:t>En ik zag een van zijn koppen als dodelijk gewond, maar zijn dodelijke wond werd genezen. En de hele aarde ging het beest met verwondering achterna.</a:t>
            </a:r>
          </a:p>
          <a:p>
            <a:r>
              <a:rPr lang="nl-NL" sz="2600" dirty="0">
                <a:solidFill>
                  <a:schemeClr val="bg1">
                    <a:lumMod val="65000"/>
                  </a:schemeClr>
                </a:solidFill>
              </a:rPr>
              <a:t>4 En zij aanbaden de draak, omdat hij aan het beest macht gegeven had. En zij aanbaden het beest en zeiden: Wie is aan dit beest gelijk? En wie kan er oorlog tegen voeren?</a:t>
            </a:r>
          </a:p>
          <a:p>
            <a:r>
              <a:rPr lang="nl-NL" sz="2600" dirty="0"/>
              <a:t>5 En </a:t>
            </a:r>
            <a:r>
              <a:rPr lang="nl-NL" sz="2600" dirty="0" smtClean="0"/>
              <a:t>hem werd </a:t>
            </a:r>
            <a:r>
              <a:rPr lang="nl-NL" sz="2600" dirty="0"/>
              <a:t>een mond gegeven om grote woorden en godslasteringen te spreken, en het werd macht gegeven om dit tweeënveertig maanden lang te doen.</a:t>
            </a:r>
          </a:p>
        </p:txBody>
      </p:sp>
    </p:spTree>
    <p:extLst>
      <p:ext uri="{BB962C8B-B14F-4D97-AF65-F5344CB8AC3E}">
        <p14:creationId xmlns:p14="http://schemas.microsoft.com/office/powerpoint/2010/main" val="938383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657600" y="2130136"/>
            <a:ext cx="4696691" cy="2492990"/>
          </a:xfrm>
          <a:prstGeom prst="rect">
            <a:avLst/>
          </a:prstGeom>
          <a:noFill/>
          <a:ln w="12700">
            <a:solidFill>
              <a:schemeClr val="tx1"/>
            </a:solidFill>
          </a:ln>
        </p:spPr>
        <p:txBody>
          <a:bodyPr wrap="square" rtlCol="0">
            <a:spAutoFit/>
          </a:bodyPr>
          <a:lstStyle/>
          <a:p>
            <a:r>
              <a:rPr lang="nl-NL" sz="2600" b="1" u="sng" dirty="0" smtClean="0"/>
              <a:t>Het boek Daniël </a:t>
            </a:r>
          </a:p>
          <a:p>
            <a:endParaRPr lang="nl-NL" sz="2600" dirty="0"/>
          </a:p>
          <a:p>
            <a:r>
              <a:rPr lang="nl-NL" sz="2600" b="1" dirty="0" smtClean="0"/>
              <a:t>1:1 – 2:4a	Hebreeuws</a:t>
            </a:r>
          </a:p>
          <a:p>
            <a:r>
              <a:rPr lang="nl-NL" sz="2600" b="1" dirty="0" smtClean="0"/>
              <a:t>2:4b – 7:28	Aramees/Syrisch</a:t>
            </a:r>
          </a:p>
          <a:p>
            <a:r>
              <a:rPr lang="nl-NL" sz="2600" b="1" dirty="0" smtClean="0"/>
              <a:t>8:1 – 12:13 	Hebreeuws</a:t>
            </a:r>
          </a:p>
          <a:p>
            <a:endParaRPr lang="nl-NL" sz="2600" dirty="0"/>
          </a:p>
        </p:txBody>
      </p:sp>
    </p:spTree>
    <p:extLst>
      <p:ext uri="{BB962C8B-B14F-4D97-AF65-F5344CB8AC3E}">
        <p14:creationId xmlns:p14="http://schemas.microsoft.com/office/powerpoint/2010/main" val="3502968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55543" y="637206"/>
            <a:ext cx="8075393" cy="3539430"/>
          </a:xfrm>
          <a:prstGeom prst="rect">
            <a:avLst/>
          </a:prstGeom>
        </p:spPr>
        <p:txBody>
          <a:bodyPr wrap="square">
            <a:spAutoFit/>
          </a:bodyPr>
          <a:lstStyle/>
          <a:p>
            <a:r>
              <a:rPr lang="nl-NL" sz="2800" b="1" dirty="0" smtClean="0">
                <a:solidFill>
                  <a:srgbClr val="002060"/>
                </a:solidFill>
              </a:rPr>
              <a:t>Daniël 2</a:t>
            </a:r>
          </a:p>
          <a:p>
            <a:r>
              <a:rPr lang="nl-NL" sz="2800" dirty="0">
                <a:solidFill>
                  <a:srgbClr val="002060"/>
                </a:solidFill>
              </a:rPr>
              <a:t>41 Dat u gezien hebt de voeten en de tenen, gedeeltelijk van klei van een pottenbakker en gedeeltelijk van ijzer, </a:t>
            </a:r>
            <a:r>
              <a:rPr lang="nl-NL" sz="2800" dirty="0" smtClean="0">
                <a:solidFill>
                  <a:srgbClr val="002060"/>
                </a:solidFill>
              </a:rPr>
              <a:t>– zo is het </a:t>
            </a:r>
            <a:r>
              <a:rPr lang="nl-NL" sz="2800" dirty="0">
                <a:solidFill>
                  <a:srgbClr val="002060"/>
                </a:solidFill>
              </a:rPr>
              <a:t>koninkrijk </a:t>
            </a:r>
            <a:r>
              <a:rPr lang="nl-NL" sz="2800" dirty="0" smtClean="0">
                <a:solidFill>
                  <a:srgbClr val="002060"/>
                </a:solidFill>
              </a:rPr>
              <a:t>samengesteld. </a:t>
            </a:r>
          </a:p>
          <a:p>
            <a:r>
              <a:rPr lang="nl-NL" sz="2800" dirty="0" smtClean="0">
                <a:solidFill>
                  <a:srgbClr val="002060"/>
                </a:solidFill>
              </a:rPr>
              <a:t>Het </a:t>
            </a:r>
            <a:r>
              <a:rPr lang="nl-NL" sz="2800" dirty="0">
                <a:solidFill>
                  <a:srgbClr val="002060"/>
                </a:solidFill>
              </a:rPr>
              <a:t>zal iets hebben van de hardheid van ijzer – juist daarom zag u ijzer vermengd met modderig klei.</a:t>
            </a:r>
          </a:p>
          <a:p>
            <a:endParaRPr lang="nl-NL" sz="2800" dirty="0">
              <a:solidFill>
                <a:srgbClr val="002060"/>
              </a:solidFill>
            </a:endParaRPr>
          </a:p>
        </p:txBody>
      </p:sp>
      <p:pic>
        <p:nvPicPr>
          <p:cNvPr id="3" name="Afbeelding 2"/>
          <p:cNvPicPr>
            <a:picLocks noChangeAspect="1"/>
          </p:cNvPicPr>
          <p:nvPr/>
        </p:nvPicPr>
        <p:blipFill>
          <a:blip r:embed="rId2"/>
          <a:stretch>
            <a:fillRect/>
          </a:stretch>
        </p:blipFill>
        <p:spPr>
          <a:xfrm>
            <a:off x="8979408" y="0"/>
            <a:ext cx="3212592" cy="6858000"/>
          </a:xfrm>
          <a:prstGeom prst="rect">
            <a:avLst/>
          </a:prstGeom>
        </p:spPr>
      </p:pic>
    </p:spTree>
    <p:extLst>
      <p:ext uri="{BB962C8B-B14F-4D97-AF65-F5344CB8AC3E}">
        <p14:creationId xmlns:p14="http://schemas.microsoft.com/office/powerpoint/2010/main" val="4249722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55543" y="637206"/>
            <a:ext cx="8044221" cy="2677656"/>
          </a:xfrm>
          <a:prstGeom prst="rect">
            <a:avLst/>
          </a:prstGeom>
        </p:spPr>
        <p:txBody>
          <a:bodyPr wrap="square">
            <a:spAutoFit/>
          </a:bodyPr>
          <a:lstStyle/>
          <a:p>
            <a:r>
              <a:rPr lang="nl-NL" sz="2800" b="1" dirty="0" smtClean="0">
                <a:solidFill>
                  <a:srgbClr val="002060"/>
                </a:solidFill>
              </a:rPr>
              <a:t>Daniël 2</a:t>
            </a:r>
          </a:p>
          <a:p>
            <a:r>
              <a:rPr lang="nl-NL" sz="2800" dirty="0" smtClean="0">
                <a:solidFill>
                  <a:srgbClr val="002060"/>
                </a:solidFill>
              </a:rPr>
              <a:t>42 </a:t>
            </a:r>
            <a:r>
              <a:rPr lang="nl-NL" sz="2800" dirty="0">
                <a:solidFill>
                  <a:srgbClr val="002060"/>
                </a:solidFill>
              </a:rPr>
              <a:t>En de tenen van de voeten, gedeeltelijk van ijzer en gedeeltelijk van klei – </a:t>
            </a:r>
            <a:r>
              <a:rPr lang="nl-NL" sz="2800" strike="sngStrike" dirty="0">
                <a:solidFill>
                  <a:srgbClr val="002060"/>
                </a:solidFill>
              </a:rPr>
              <a:t>dat koninkrijk zal gedeeltelijk </a:t>
            </a:r>
            <a:r>
              <a:rPr lang="nl-NL" sz="2800" i="1" dirty="0" smtClean="0">
                <a:solidFill>
                  <a:srgbClr val="002060"/>
                </a:solidFill>
                <a:effectLst>
                  <a:outerShdw blurRad="38100" dist="38100" dir="2700000" algn="tl">
                    <a:srgbClr val="000000">
                      <a:alpha val="43137"/>
                    </a:srgbClr>
                  </a:outerShdw>
                </a:effectLst>
              </a:rPr>
              <a:t>aan het einde zal dat koninkrijk </a:t>
            </a:r>
            <a:r>
              <a:rPr lang="nl-NL" sz="2800" dirty="0" smtClean="0">
                <a:solidFill>
                  <a:srgbClr val="002060"/>
                </a:solidFill>
              </a:rPr>
              <a:t>sterk </a:t>
            </a:r>
            <a:r>
              <a:rPr lang="nl-NL" sz="2800" dirty="0">
                <a:solidFill>
                  <a:srgbClr val="002060"/>
                </a:solidFill>
              </a:rPr>
              <a:t>zijn en gedeeltelijk broos.</a:t>
            </a:r>
          </a:p>
          <a:p>
            <a:endParaRPr lang="nl-NL" sz="2800" dirty="0">
              <a:solidFill>
                <a:srgbClr val="002060"/>
              </a:solidFill>
            </a:endParaRP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42" y="5382492"/>
            <a:ext cx="6278277" cy="1273854"/>
          </a:xfrm>
          <a:prstGeom prst="rect">
            <a:avLst/>
          </a:prstGeom>
        </p:spPr>
      </p:pic>
      <p:pic>
        <p:nvPicPr>
          <p:cNvPr id="8" name="Afbeelding 7"/>
          <p:cNvPicPr>
            <a:picLocks noChangeAspect="1"/>
          </p:cNvPicPr>
          <p:nvPr/>
        </p:nvPicPr>
        <p:blipFill>
          <a:blip r:embed="rId3"/>
          <a:stretch>
            <a:fillRect/>
          </a:stretch>
        </p:blipFill>
        <p:spPr>
          <a:xfrm>
            <a:off x="8979408" y="0"/>
            <a:ext cx="3212592" cy="6858000"/>
          </a:xfrm>
          <a:prstGeom prst="rect">
            <a:avLst/>
          </a:prstGeom>
        </p:spPr>
      </p:pic>
    </p:spTree>
    <p:extLst>
      <p:ext uri="{BB962C8B-B14F-4D97-AF65-F5344CB8AC3E}">
        <p14:creationId xmlns:p14="http://schemas.microsoft.com/office/powerpoint/2010/main" val="2823104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55544" y="637206"/>
            <a:ext cx="7535066" cy="2246769"/>
          </a:xfrm>
          <a:prstGeom prst="rect">
            <a:avLst/>
          </a:prstGeom>
        </p:spPr>
        <p:txBody>
          <a:bodyPr wrap="square">
            <a:spAutoFit/>
          </a:bodyPr>
          <a:lstStyle/>
          <a:p>
            <a:r>
              <a:rPr lang="nl-NL" sz="2800" b="1" dirty="0" smtClean="0">
                <a:solidFill>
                  <a:srgbClr val="002060"/>
                </a:solidFill>
              </a:rPr>
              <a:t>Daniël 2</a:t>
            </a:r>
          </a:p>
          <a:p>
            <a:r>
              <a:rPr lang="nl-NL" sz="2800" dirty="0">
                <a:solidFill>
                  <a:srgbClr val="002060"/>
                </a:solidFill>
              </a:rPr>
              <a:t>43 Dat u gezien hebt ijzer vermengd met modderig </a:t>
            </a:r>
            <a:r>
              <a:rPr lang="nl-NL" sz="2800" dirty="0" smtClean="0">
                <a:solidFill>
                  <a:srgbClr val="002060"/>
                </a:solidFill>
              </a:rPr>
              <a:t>klei </a:t>
            </a:r>
            <a:r>
              <a:rPr lang="nl-NL" sz="2800" dirty="0">
                <a:solidFill>
                  <a:srgbClr val="002060"/>
                </a:solidFill>
              </a:rPr>
              <a:t>– ze zullen zich door menselijk zaad vermengen, maar ze zullen zich niet aan elkaar hechten, zoals ijzer zich niet vermengt met </a:t>
            </a:r>
            <a:r>
              <a:rPr lang="nl-NL" sz="2800" dirty="0" smtClean="0">
                <a:solidFill>
                  <a:srgbClr val="002060"/>
                </a:solidFill>
              </a:rPr>
              <a:t>klei.</a:t>
            </a:r>
            <a:endParaRPr lang="nl-NL" sz="2800" dirty="0">
              <a:solidFill>
                <a:srgbClr val="002060"/>
              </a:solidFill>
            </a:endParaRPr>
          </a:p>
        </p:txBody>
      </p:sp>
      <p:pic>
        <p:nvPicPr>
          <p:cNvPr id="6" name="Afbeelding 5"/>
          <p:cNvPicPr>
            <a:picLocks noChangeAspect="1"/>
          </p:cNvPicPr>
          <p:nvPr/>
        </p:nvPicPr>
        <p:blipFill>
          <a:blip r:embed="rId2"/>
          <a:stretch>
            <a:fillRect/>
          </a:stretch>
        </p:blipFill>
        <p:spPr>
          <a:xfrm>
            <a:off x="8979408" y="0"/>
            <a:ext cx="3212592" cy="6858000"/>
          </a:xfrm>
          <a:prstGeom prst="rect">
            <a:avLst/>
          </a:prstGeom>
        </p:spPr>
      </p:pic>
    </p:spTree>
    <p:extLst>
      <p:ext uri="{BB962C8B-B14F-4D97-AF65-F5344CB8AC3E}">
        <p14:creationId xmlns:p14="http://schemas.microsoft.com/office/powerpoint/2010/main" val="3877052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55544" y="637206"/>
            <a:ext cx="7535066" cy="2246769"/>
          </a:xfrm>
          <a:prstGeom prst="rect">
            <a:avLst/>
          </a:prstGeom>
        </p:spPr>
        <p:txBody>
          <a:bodyPr wrap="square">
            <a:spAutoFit/>
          </a:bodyPr>
          <a:lstStyle/>
          <a:p>
            <a:r>
              <a:rPr lang="nl-NL" sz="2800" b="1" dirty="0" smtClean="0">
                <a:solidFill>
                  <a:srgbClr val="002060"/>
                </a:solidFill>
              </a:rPr>
              <a:t>Daniël 2</a:t>
            </a:r>
          </a:p>
          <a:p>
            <a:r>
              <a:rPr lang="nl-NL" sz="2800" dirty="0">
                <a:solidFill>
                  <a:srgbClr val="002060"/>
                </a:solidFill>
              </a:rPr>
              <a:t>43 Dat u gezien hebt ijzer vermengd met modderig </a:t>
            </a:r>
            <a:r>
              <a:rPr lang="nl-NL" sz="2800" dirty="0" smtClean="0">
                <a:solidFill>
                  <a:srgbClr val="002060"/>
                </a:solidFill>
              </a:rPr>
              <a:t>klei </a:t>
            </a:r>
            <a:r>
              <a:rPr lang="nl-NL" sz="2800" dirty="0">
                <a:solidFill>
                  <a:srgbClr val="002060"/>
                </a:solidFill>
              </a:rPr>
              <a:t>– ze zullen zich door menselijk zaad vermengen, maar ze zullen zich niet aan elkaar hechten, zoals ijzer zich niet vermengt met </a:t>
            </a:r>
            <a:r>
              <a:rPr lang="nl-NL" sz="2800" dirty="0" smtClean="0">
                <a:solidFill>
                  <a:srgbClr val="002060"/>
                </a:solidFill>
              </a:rPr>
              <a:t>klei.</a:t>
            </a:r>
            <a:endParaRPr lang="nl-NL" sz="2800" dirty="0">
              <a:solidFill>
                <a:srgbClr val="002060"/>
              </a:solidFill>
            </a:endParaRPr>
          </a:p>
        </p:txBody>
      </p:sp>
      <p:sp>
        <p:nvSpPr>
          <p:cNvPr id="5" name="Rechthoek 4"/>
          <p:cNvSpPr/>
          <p:nvPr/>
        </p:nvSpPr>
        <p:spPr>
          <a:xfrm>
            <a:off x="684144" y="4077991"/>
            <a:ext cx="7306466" cy="2308324"/>
          </a:xfrm>
          <a:prstGeom prst="rect">
            <a:avLst/>
          </a:prstGeom>
          <a:ln w="19050">
            <a:solidFill>
              <a:schemeClr val="tx1"/>
            </a:solidFill>
          </a:ln>
        </p:spPr>
        <p:txBody>
          <a:bodyPr wrap="square">
            <a:spAutoFit/>
          </a:bodyPr>
          <a:lstStyle/>
          <a:p>
            <a:r>
              <a:rPr lang="en-US" sz="2400" b="1" dirty="0" smtClean="0"/>
              <a:t>Concordant Version</a:t>
            </a:r>
          </a:p>
          <a:p>
            <a:r>
              <a:rPr lang="en-US" sz="2400" dirty="0" smtClean="0"/>
              <a:t>43 As </a:t>
            </a:r>
            <a:r>
              <a:rPr lang="en-US" sz="2400" dirty="0"/>
              <a:t>you perceived the iron </a:t>
            </a:r>
            <a:r>
              <a:rPr lang="en-US" sz="2400" dirty="0" smtClean="0"/>
              <a:t>mixed with </a:t>
            </a:r>
            <a:r>
              <a:rPr lang="en-US" sz="2400" dirty="0"/>
              <a:t>the muddy clay, </a:t>
            </a:r>
            <a:r>
              <a:rPr lang="en-US" sz="2400" dirty="0" smtClean="0"/>
              <a:t>so they </a:t>
            </a:r>
            <a:r>
              <a:rPr lang="en-US" sz="2400" dirty="0"/>
              <a:t>shall </a:t>
            </a:r>
            <a:r>
              <a:rPr lang="en-US" sz="2400" dirty="0" smtClean="0"/>
              <a:t>be </a:t>
            </a:r>
            <a:r>
              <a:rPr lang="en-US" sz="2400" dirty="0"/>
              <a:t>mixed </a:t>
            </a:r>
            <a:r>
              <a:rPr lang="en-US" sz="2400" i="1" dirty="0"/>
              <a:t>together</a:t>
            </a:r>
            <a:r>
              <a:rPr lang="en-US" sz="2400" dirty="0"/>
              <a:t>, </a:t>
            </a:r>
            <a:endParaRPr lang="en-US" sz="2400" dirty="0" smtClean="0"/>
          </a:p>
          <a:p>
            <a:r>
              <a:rPr lang="en-US" sz="2400" dirty="0" smtClean="0"/>
              <a:t>wealth with </a:t>
            </a:r>
            <a:r>
              <a:rPr lang="en-US" sz="2400" i="1" dirty="0" smtClean="0"/>
              <a:t>the</a:t>
            </a:r>
            <a:r>
              <a:rPr lang="en-US" sz="2400" dirty="0" smtClean="0"/>
              <a:t> </a:t>
            </a:r>
            <a:r>
              <a:rPr lang="en-US" sz="2400" dirty="0"/>
              <a:t>arm</a:t>
            </a:r>
            <a:r>
              <a:rPr lang="en-US" sz="2400" i="1" dirty="0"/>
              <a:t>ed</a:t>
            </a:r>
            <a:r>
              <a:rPr lang="en-US" sz="2400" dirty="0"/>
              <a:t> </a:t>
            </a:r>
            <a:r>
              <a:rPr lang="en-US" sz="2400" i="1" dirty="0" smtClean="0"/>
              <a:t>force </a:t>
            </a:r>
            <a:r>
              <a:rPr lang="en-US" sz="2400" dirty="0" smtClean="0"/>
              <a:t>of </a:t>
            </a:r>
            <a:r>
              <a:rPr lang="en-US" sz="2400" dirty="0"/>
              <a:t>the mortal. </a:t>
            </a:r>
            <a:endParaRPr lang="en-US" sz="2400" dirty="0" smtClean="0"/>
          </a:p>
          <a:p>
            <a:r>
              <a:rPr lang="en-US" sz="2400" dirty="0" smtClean="0"/>
              <a:t>Yet to wealth </a:t>
            </a:r>
            <a:r>
              <a:rPr lang="en-US" sz="2400" dirty="0"/>
              <a:t>they shall not </a:t>
            </a:r>
            <a:r>
              <a:rPr lang="en-US" sz="2400" dirty="0" smtClean="0"/>
              <a:t>be </a:t>
            </a:r>
            <a:r>
              <a:rPr lang="en-US" sz="2400" dirty="0"/>
              <a:t>clinging, this</a:t>
            </a:r>
          </a:p>
          <a:p>
            <a:r>
              <a:rPr lang="en-US" sz="2400" i="1" dirty="0"/>
              <a:t>one</a:t>
            </a:r>
            <a:r>
              <a:rPr lang="en-US" sz="2400" dirty="0"/>
              <a:t> with that </a:t>
            </a:r>
            <a:r>
              <a:rPr lang="en-US" sz="2400" i="1" dirty="0"/>
              <a:t>one</a:t>
            </a:r>
            <a:r>
              <a:rPr lang="en-US" sz="2400" dirty="0"/>
              <a:t>, even as </a:t>
            </a:r>
            <a:r>
              <a:rPr lang="en-US" sz="2400" dirty="0" smtClean="0"/>
              <a:t>iron </a:t>
            </a:r>
            <a:r>
              <a:rPr lang="en-US" sz="2400" dirty="0"/>
              <a:t>does not mix with </a:t>
            </a:r>
            <a:r>
              <a:rPr lang="en-US" sz="2400" dirty="0" smtClean="0"/>
              <a:t>clay.</a:t>
            </a:r>
            <a:endParaRPr lang="nl-NL" sz="2400" dirty="0"/>
          </a:p>
        </p:txBody>
      </p:sp>
      <p:pic>
        <p:nvPicPr>
          <p:cNvPr id="6" name="Afbeelding 5"/>
          <p:cNvPicPr>
            <a:picLocks noChangeAspect="1"/>
          </p:cNvPicPr>
          <p:nvPr/>
        </p:nvPicPr>
        <p:blipFill>
          <a:blip r:embed="rId2"/>
          <a:stretch>
            <a:fillRect/>
          </a:stretch>
        </p:blipFill>
        <p:spPr>
          <a:xfrm>
            <a:off x="8979408" y="0"/>
            <a:ext cx="3212592" cy="6858000"/>
          </a:xfrm>
          <a:prstGeom prst="rect">
            <a:avLst/>
          </a:prstGeom>
        </p:spPr>
      </p:pic>
    </p:spTree>
    <p:extLst>
      <p:ext uri="{BB962C8B-B14F-4D97-AF65-F5344CB8AC3E}">
        <p14:creationId xmlns:p14="http://schemas.microsoft.com/office/powerpoint/2010/main" val="1108722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55544" y="637206"/>
            <a:ext cx="7535066" cy="2246769"/>
          </a:xfrm>
          <a:prstGeom prst="rect">
            <a:avLst/>
          </a:prstGeom>
        </p:spPr>
        <p:txBody>
          <a:bodyPr wrap="square">
            <a:spAutoFit/>
          </a:bodyPr>
          <a:lstStyle/>
          <a:p>
            <a:r>
              <a:rPr lang="nl-NL" sz="2800" b="1" dirty="0" smtClean="0">
                <a:solidFill>
                  <a:srgbClr val="002060"/>
                </a:solidFill>
              </a:rPr>
              <a:t>Daniël 2</a:t>
            </a:r>
          </a:p>
          <a:p>
            <a:r>
              <a:rPr lang="nl-NL" sz="2800" dirty="0">
                <a:solidFill>
                  <a:srgbClr val="002060"/>
                </a:solidFill>
              </a:rPr>
              <a:t>43 Dat u gezien hebt ijzer vermengd met modderig </a:t>
            </a:r>
            <a:r>
              <a:rPr lang="nl-NL" sz="2800" dirty="0" smtClean="0">
                <a:solidFill>
                  <a:srgbClr val="002060"/>
                </a:solidFill>
              </a:rPr>
              <a:t>klei </a:t>
            </a:r>
            <a:r>
              <a:rPr lang="nl-NL" sz="2800" dirty="0">
                <a:solidFill>
                  <a:srgbClr val="002060"/>
                </a:solidFill>
              </a:rPr>
              <a:t>– ze zullen zich door menselijk zaad vermengen, maar ze zullen zich niet aan elkaar hechten, zoals ijzer zich niet vermengt met </a:t>
            </a:r>
            <a:r>
              <a:rPr lang="nl-NL" sz="2800" dirty="0" smtClean="0">
                <a:solidFill>
                  <a:srgbClr val="002060"/>
                </a:solidFill>
              </a:rPr>
              <a:t>klei.</a:t>
            </a:r>
            <a:endParaRPr lang="nl-NL" sz="2800" dirty="0">
              <a:solidFill>
                <a:srgbClr val="002060"/>
              </a:solidFill>
            </a:endParaRPr>
          </a:p>
        </p:txBody>
      </p:sp>
      <p:sp>
        <p:nvSpPr>
          <p:cNvPr id="5" name="Rechthoek 4"/>
          <p:cNvSpPr/>
          <p:nvPr/>
        </p:nvSpPr>
        <p:spPr>
          <a:xfrm>
            <a:off x="780222" y="4290398"/>
            <a:ext cx="6805142" cy="1292662"/>
          </a:xfrm>
          <a:prstGeom prst="rect">
            <a:avLst/>
          </a:prstGeom>
          <a:ln w="12700">
            <a:solidFill>
              <a:schemeClr val="tx1"/>
            </a:solidFill>
          </a:ln>
        </p:spPr>
        <p:txBody>
          <a:bodyPr wrap="square">
            <a:spAutoFit/>
          </a:bodyPr>
          <a:lstStyle/>
          <a:p>
            <a:r>
              <a:rPr lang="nl-NL" sz="2600" b="1" dirty="0" smtClean="0"/>
              <a:t>Jeremia 18:6</a:t>
            </a:r>
          </a:p>
          <a:p>
            <a:r>
              <a:rPr lang="nl-NL" sz="2600" dirty="0" smtClean="0"/>
              <a:t>Zie</a:t>
            </a:r>
            <a:r>
              <a:rPr lang="nl-NL" sz="2600" dirty="0"/>
              <a:t>, zoals de klei in de hand van de pottenbakker, zo bent u in Mijn hand, huis van Israël.</a:t>
            </a:r>
          </a:p>
        </p:txBody>
      </p:sp>
      <p:pic>
        <p:nvPicPr>
          <p:cNvPr id="6" name="Afbeelding 5"/>
          <p:cNvPicPr>
            <a:picLocks noChangeAspect="1"/>
          </p:cNvPicPr>
          <p:nvPr/>
        </p:nvPicPr>
        <p:blipFill>
          <a:blip r:embed="rId2"/>
          <a:stretch>
            <a:fillRect/>
          </a:stretch>
        </p:blipFill>
        <p:spPr>
          <a:xfrm>
            <a:off x="8979408" y="0"/>
            <a:ext cx="3212592" cy="6858000"/>
          </a:xfrm>
          <a:prstGeom prst="rect">
            <a:avLst/>
          </a:prstGeom>
        </p:spPr>
      </p:pic>
    </p:spTree>
    <p:extLst>
      <p:ext uri="{BB962C8B-B14F-4D97-AF65-F5344CB8AC3E}">
        <p14:creationId xmlns:p14="http://schemas.microsoft.com/office/powerpoint/2010/main" val="2265964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4050024" y="2587336"/>
            <a:ext cx="5862904" cy="1169551"/>
          </a:xfrm>
          <a:prstGeom prst="rect">
            <a:avLst/>
          </a:prstGeom>
          <a:noFill/>
        </p:spPr>
        <p:txBody>
          <a:bodyPr wrap="square" rtlCol="0">
            <a:spAutoFit/>
          </a:bodyPr>
          <a:lstStyle/>
          <a:p>
            <a:r>
              <a:rPr lang="nl-NL" sz="7000" b="1" dirty="0" smtClean="0"/>
              <a:t>Zacharia 5</a:t>
            </a:r>
            <a:endParaRPr lang="nl-NL" sz="7000" b="1" dirty="0"/>
          </a:p>
        </p:txBody>
      </p:sp>
    </p:spTree>
    <p:extLst>
      <p:ext uri="{BB962C8B-B14F-4D97-AF65-F5344CB8AC3E}">
        <p14:creationId xmlns:p14="http://schemas.microsoft.com/office/powerpoint/2010/main" val="2863038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68494" y="487326"/>
            <a:ext cx="10660169" cy="2092881"/>
          </a:xfrm>
          <a:prstGeom prst="rect">
            <a:avLst/>
          </a:prstGeom>
          <a:ln w="12700">
            <a:noFill/>
          </a:ln>
        </p:spPr>
        <p:txBody>
          <a:bodyPr wrap="square">
            <a:spAutoFit/>
          </a:bodyPr>
          <a:lstStyle/>
          <a:p>
            <a:r>
              <a:rPr lang="nl-NL" sz="2600" b="1" dirty="0" smtClean="0"/>
              <a:t>Zacharia 5</a:t>
            </a:r>
          </a:p>
          <a:p>
            <a:r>
              <a:rPr lang="nl-NL" sz="2600" dirty="0" smtClean="0"/>
              <a:t>5 En </a:t>
            </a:r>
            <a:r>
              <a:rPr lang="nl-NL" sz="2600" dirty="0"/>
              <a:t>de boodschapper die met mij sprak, ging uit, en hij zei tot mij: Hef, alsjeblieft, jouw ogen op en zie, wat deze is, wat er uitgaat.</a:t>
            </a:r>
          </a:p>
          <a:p>
            <a:r>
              <a:rPr lang="nl-NL" sz="2600" dirty="0" smtClean="0"/>
              <a:t>6 En </a:t>
            </a:r>
            <a:r>
              <a:rPr lang="nl-NL" sz="2600" dirty="0"/>
              <a:t>ik zei: Wat is het? En hij zei: Dit is een </a:t>
            </a:r>
            <a:r>
              <a:rPr lang="nl-NL" sz="2600" dirty="0" err="1">
                <a:effectLst>
                  <a:outerShdw blurRad="38100" dist="38100" dir="2700000" algn="tl">
                    <a:srgbClr val="000000">
                      <a:alpha val="43137"/>
                    </a:srgbClr>
                  </a:outerShdw>
                </a:effectLst>
              </a:rPr>
              <a:t>efa</a:t>
            </a:r>
            <a:r>
              <a:rPr lang="nl-NL" sz="2600" dirty="0"/>
              <a:t>, die uitgaat. En hij zei: Dit is hun </a:t>
            </a:r>
            <a:r>
              <a:rPr lang="nl-NL" sz="2600" dirty="0" smtClean="0"/>
              <a:t>verdorvenheid </a:t>
            </a:r>
            <a:r>
              <a:rPr lang="nl-NL" sz="2600" dirty="0"/>
              <a:t>in de gehele aarde</a:t>
            </a:r>
            <a:r>
              <a:rPr lang="nl-NL" sz="2600" dirty="0" smtClean="0"/>
              <a:t>.</a:t>
            </a:r>
            <a:endParaRPr lang="nl-NL" sz="2600" dirty="0"/>
          </a:p>
        </p:txBody>
      </p:sp>
      <p:pic>
        <p:nvPicPr>
          <p:cNvPr id="2" name="Afbeelding 1"/>
          <p:cNvPicPr>
            <a:picLocks noChangeAspect="1"/>
          </p:cNvPicPr>
          <p:nvPr/>
        </p:nvPicPr>
        <p:blipFill>
          <a:blip r:embed="rId2"/>
          <a:stretch>
            <a:fillRect/>
          </a:stretch>
        </p:blipFill>
        <p:spPr>
          <a:xfrm>
            <a:off x="6791306" y="2982191"/>
            <a:ext cx="4791544" cy="3593658"/>
          </a:xfrm>
          <a:prstGeom prst="rect">
            <a:avLst/>
          </a:prstGeom>
        </p:spPr>
      </p:pic>
    </p:spTree>
    <p:extLst>
      <p:ext uri="{BB962C8B-B14F-4D97-AF65-F5344CB8AC3E}">
        <p14:creationId xmlns:p14="http://schemas.microsoft.com/office/powerpoint/2010/main" val="16491700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68494" y="487326"/>
            <a:ext cx="10660169" cy="2092881"/>
          </a:xfrm>
          <a:prstGeom prst="rect">
            <a:avLst/>
          </a:prstGeom>
          <a:ln w="12700">
            <a:noFill/>
          </a:ln>
        </p:spPr>
        <p:txBody>
          <a:bodyPr wrap="square">
            <a:spAutoFit/>
          </a:bodyPr>
          <a:lstStyle/>
          <a:p>
            <a:r>
              <a:rPr lang="nl-NL" sz="2600" b="1" dirty="0" smtClean="0"/>
              <a:t>Zacharia 5</a:t>
            </a:r>
          </a:p>
          <a:p>
            <a:r>
              <a:rPr lang="nl-NL" sz="2600" dirty="0" smtClean="0"/>
              <a:t>7 En </a:t>
            </a:r>
            <a:r>
              <a:rPr lang="nl-NL" sz="2600" dirty="0"/>
              <a:t>aanschouw</a:t>
            </a:r>
            <a:r>
              <a:rPr lang="nl-NL" sz="2600" dirty="0" smtClean="0"/>
              <a:t>! </a:t>
            </a:r>
            <a:r>
              <a:rPr lang="nl-NL" sz="2600" dirty="0"/>
              <a:t>de loden </a:t>
            </a:r>
            <a:r>
              <a:rPr lang="nl-NL" sz="2600" dirty="0">
                <a:effectLst>
                  <a:outerShdw blurRad="38100" dist="38100" dir="2700000" algn="tl">
                    <a:srgbClr val="000000">
                      <a:alpha val="43137"/>
                    </a:srgbClr>
                  </a:outerShdw>
                </a:effectLst>
              </a:rPr>
              <a:t>dekselschijf</a:t>
            </a:r>
            <a:r>
              <a:rPr lang="nl-NL" sz="2600" dirty="0"/>
              <a:t> werd opgeheven, en er was deze vrouw, die in het midden van de </a:t>
            </a:r>
            <a:r>
              <a:rPr lang="nl-NL" sz="2600" dirty="0" err="1"/>
              <a:t>efa</a:t>
            </a:r>
            <a:r>
              <a:rPr lang="nl-NL" sz="2600" dirty="0"/>
              <a:t> zat.</a:t>
            </a:r>
          </a:p>
          <a:p>
            <a:r>
              <a:rPr lang="nl-NL" sz="2600" dirty="0" smtClean="0">
                <a:solidFill>
                  <a:schemeClr val="bg1">
                    <a:lumMod val="65000"/>
                  </a:schemeClr>
                </a:solidFill>
              </a:rPr>
              <a:t>8 En </a:t>
            </a:r>
            <a:r>
              <a:rPr lang="nl-NL" sz="2600" dirty="0">
                <a:solidFill>
                  <a:schemeClr val="bg1">
                    <a:lumMod val="65000"/>
                  </a:schemeClr>
                </a:solidFill>
              </a:rPr>
              <a:t>hij zei: Deze vrouw is slechtheid. En hij gooide haar terug tot in het </a:t>
            </a:r>
            <a:r>
              <a:rPr lang="nl-NL" sz="2600" dirty="0" smtClean="0">
                <a:solidFill>
                  <a:schemeClr val="bg1">
                    <a:lumMod val="65000"/>
                  </a:schemeClr>
                </a:solidFill>
              </a:rPr>
              <a:t>midden </a:t>
            </a:r>
            <a:r>
              <a:rPr lang="nl-NL" sz="2600" dirty="0">
                <a:solidFill>
                  <a:schemeClr val="bg1">
                    <a:lumMod val="65000"/>
                  </a:schemeClr>
                </a:solidFill>
              </a:rPr>
              <a:t>van de </a:t>
            </a:r>
            <a:r>
              <a:rPr lang="nl-NL" sz="2600" dirty="0" err="1">
                <a:solidFill>
                  <a:schemeClr val="bg1">
                    <a:lumMod val="65000"/>
                  </a:schemeClr>
                </a:solidFill>
              </a:rPr>
              <a:t>efa</a:t>
            </a:r>
            <a:r>
              <a:rPr lang="nl-NL" sz="2600" dirty="0">
                <a:solidFill>
                  <a:schemeClr val="bg1">
                    <a:lumMod val="65000"/>
                  </a:schemeClr>
                </a:solidFill>
              </a:rPr>
              <a:t>. En hij gooide het loden gewicht op de opening daarvan</a:t>
            </a:r>
            <a:r>
              <a:rPr lang="nl-NL" sz="2600" dirty="0" smtClean="0">
                <a:solidFill>
                  <a:schemeClr val="bg1">
                    <a:lumMod val="65000"/>
                  </a:schemeClr>
                </a:solidFill>
              </a:rPr>
              <a:t>.</a:t>
            </a:r>
            <a:endParaRPr lang="nl-NL" sz="2600" dirty="0">
              <a:solidFill>
                <a:schemeClr val="bg1">
                  <a:lumMod val="65000"/>
                </a:schemeClr>
              </a:solidFill>
            </a:endParaRP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94" y="5152463"/>
            <a:ext cx="4508751" cy="1377901"/>
          </a:xfrm>
          <a:prstGeom prst="rect">
            <a:avLst/>
          </a:prstGeom>
        </p:spPr>
      </p:pic>
    </p:spTree>
    <p:extLst>
      <p:ext uri="{BB962C8B-B14F-4D97-AF65-F5344CB8AC3E}">
        <p14:creationId xmlns:p14="http://schemas.microsoft.com/office/powerpoint/2010/main" val="3586792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68494" y="487326"/>
            <a:ext cx="10660169" cy="2092881"/>
          </a:xfrm>
          <a:prstGeom prst="rect">
            <a:avLst/>
          </a:prstGeom>
          <a:ln w="12700">
            <a:noFill/>
          </a:ln>
        </p:spPr>
        <p:txBody>
          <a:bodyPr wrap="square">
            <a:spAutoFit/>
          </a:bodyPr>
          <a:lstStyle/>
          <a:p>
            <a:r>
              <a:rPr lang="nl-NL" sz="2600" b="1" dirty="0" smtClean="0"/>
              <a:t>Zacharia 5</a:t>
            </a:r>
          </a:p>
          <a:p>
            <a:r>
              <a:rPr lang="nl-NL" sz="2600" dirty="0" smtClean="0"/>
              <a:t>7 En </a:t>
            </a:r>
            <a:r>
              <a:rPr lang="nl-NL" sz="2600" dirty="0"/>
              <a:t>aanschouw</a:t>
            </a:r>
            <a:r>
              <a:rPr lang="nl-NL" sz="2600" dirty="0" smtClean="0"/>
              <a:t>! </a:t>
            </a:r>
            <a:r>
              <a:rPr lang="nl-NL" sz="2600" dirty="0"/>
              <a:t>de loden </a:t>
            </a:r>
            <a:r>
              <a:rPr lang="nl-NL" sz="2600" dirty="0">
                <a:effectLst>
                  <a:outerShdw blurRad="38100" dist="38100" dir="2700000" algn="tl">
                    <a:srgbClr val="000000">
                      <a:alpha val="43137"/>
                    </a:srgbClr>
                  </a:outerShdw>
                </a:effectLst>
              </a:rPr>
              <a:t>dekselschijf</a:t>
            </a:r>
            <a:r>
              <a:rPr lang="nl-NL" sz="2600" dirty="0"/>
              <a:t> werd opgeheven, en er was deze vrouw, die in het midden van de </a:t>
            </a:r>
            <a:r>
              <a:rPr lang="nl-NL" sz="2600" dirty="0" err="1"/>
              <a:t>efa</a:t>
            </a:r>
            <a:r>
              <a:rPr lang="nl-NL" sz="2600" dirty="0"/>
              <a:t> zat.</a:t>
            </a:r>
          </a:p>
          <a:p>
            <a:r>
              <a:rPr lang="nl-NL" sz="2600" dirty="0" smtClean="0">
                <a:solidFill>
                  <a:schemeClr val="bg1">
                    <a:lumMod val="65000"/>
                  </a:schemeClr>
                </a:solidFill>
              </a:rPr>
              <a:t>8 En </a:t>
            </a:r>
            <a:r>
              <a:rPr lang="nl-NL" sz="2600" dirty="0">
                <a:solidFill>
                  <a:schemeClr val="bg1">
                    <a:lumMod val="65000"/>
                  </a:schemeClr>
                </a:solidFill>
              </a:rPr>
              <a:t>hij zei: Deze vrouw is slechtheid. En hij gooide haar terug tot in het </a:t>
            </a:r>
            <a:r>
              <a:rPr lang="nl-NL" sz="2600" dirty="0" smtClean="0">
                <a:solidFill>
                  <a:schemeClr val="bg1">
                    <a:lumMod val="65000"/>
                  </a:schemeClr>
                </a:solidFill>
              </a:rPr>
              <a:t>midden </a:t>
            </a:r>
            <a:r>
              <a:rPr lang="nl-NL" sz="2600" dirty="0">
                <a:solidFill>
                  <a:schemeClr val="bg1">
                    <a:lumMod val="65000"/>
                  </a:schemeClr>
                </a:solidFill>
              </a:rPr>
              <a:t>van de </a:t>
            </a:r>
            <a:r>
              <a:rPr lang="nl-NL" sz="2600" dirty="0" err="1">
                <a:solidFill>
                  <a:schemeClr val="bg1">
                    <a:lumMod val="65000"/>
                  </a:schemeClr>
                </a:solidFill>
              </a:rPr>
              <a:t>efa</a:t>
            </a:r>
            <a:r>
              <a:rPr lang="nl-NL" sz="2600" dirty="0">
                <a:solidFill>
                  <a:schemeClr val="bg1">
                    <a:lumMod val="65000"/>
                  </a:schemeClr>
                </a:solidFill>
              </a:rPr>
              <a:t>. En hij gooide het loden gewicht op de opening daarvan</a:t>
            </a:r>
            <a:r>
              <a:rPr lang="nl-NL" sz="2600" dirty="0" smtClean="0">
                <a:solidFill>
                  <a:schemeClr val="bg1">
                    <a:lumMod val="65000"/>
                  </a:schemeClr>
                </a:solidFill>
              </a:rPr>
              <a:t>.</a:t>
            </a:r>
            <a:endParaRPr lang="nl-NL" sz="2600" dirty="0">
              <a:solidFill>
                <a:schemeClr val="bg1">
                  <a:lumMod val="65000"/>
                </a:schemeClr>
              </a:solidFill>
            </a:endParaRP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94" y="5152463"/>
            <a:ext cx="4508751" cy="1377901"/>
          </a:xfrm>
          <a:prstGeom prst="rect">
            <a:avLst/>
          </a:prstGeom>
        </p:spPr>
      </p:pic>
      <p:sp>
        <p:nvSpPr>
          <p:cNvPr id="4" name="Rechthoek 3"/>
          <p:cNvSpPr/>
          <p:nvPr/>
        </p:nvSpPr>
        <p:spPr>
          <a:xfrm>
            <a:off x="4456994" y="3711925"/>
            <a:ext cx="6998711" cy="830997"/>
          </a:xfrm>
          <a:prstGeom prst="rect">
            <a:avLst/>
          </a:prstGeom>
          <a:ln w="12700">
            <a:solidFill>
              <a:schemeClr val="tx1"/>
            </a:solidFill>
          </a:ln>
        </p:spPr>
        <p:txBody>
          <a:bodyPr wrap="none">
            <a:spAutoFit/>
          </a:bodyPr>
          <a:lstStyle/>
          <a:p>
            <a:r>
              <a:rPr lang="nl-NL" sz="2400" b="1" dirty="0" smtClean="0"/>
              <a:t>Exodus 25</a:t>
            </a:r>
          </a:p>
          <a:p>
            <a:r>
              <a:rPr lang="nl-NL" sz="2400" dirty="0" smtClean="0"/>
              <a:t>39 </a:t>
            </a:r>
            <a:r>
              <a:rPr lang="nl-NL" sz="2400" dirty="0"/>
              <a:t>Van één </a:t>
            </a:r>
            <a:r>
              <a:rPr lang="nl-NL" sz="2400" i="1" dirty="0">
                <a:effectLst>
                  <a:outerShdw blurRad="38100" dist="38100" dir="2700000" algn="tl">
                    <a:srgbClr val="000000">
                      <a:alpha val="43137"/>
                    </a:srgbClr>
                  </a:outerShdw>
                </a:effectLst>
              </a:rPr>
              <a:t>talent</a:t>
            </a:r>
            <a:r>
              <a:rPr lang="nl-NL" sz="2400" dirty="0"/>
              <a:t> zuiver goud moet men hem </a:t>
            </a:r>
            <a:r>
              <a:rPr lang="nl-NL" sz="2400" dirty="0" smtClean="0"/>
              <a:t>maken…</a:t>
            </a:r>
            <a:endParaRPr lang="nl-NL" sz="2400" dirty="0"/>
          </a:p>
        </p:txBody>
      </p:sp>
    </p:spTree>
    <p:extLst>
      <p:ext uri="{BB962C8B-B14F-4D97-AF65-F5344CB8AC3E}">
        <p14:creationId xmlns:p14="http://schemas.microsoft.com/office/powerpoint/2010/main" val="2806992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68494" y="487326"/>
            <a:ext cx="10660169" cy="2092881"/>
          </a:xfrm>
          <a:prstGeom prst="rect">
            <a:avLst/>
          </a:prstGeom>
          <a:ln w="12700">
            <a:noFill/>
          </a:ln>
        </p:spPr>
        <p:txBody>
          <a:bodyPr wrap="square">
            <a:spAutoFit/>
          </a:bodyPr>
          <a:lstStyle/>
          <a:p>
            <a:r>
              <a:rPr lang="nl-NL" sz="2600" b="1" dirty="0" smtClean="0"/>
              <a:t>Zacharia 5</a:t>
            </a:r>
          </a:p>
          <a:p>
            <a:r>
              <a:rPr lang="nl-NL" sz="2600" dirty="0" smtClean="0"/>
              <a:t>7 En </a:t>
            </a:r>
            <a:r>
              <a:rPr lang="nl-NL" sz="2600" dirty="0"/>
              <a:t>aanschouw</a:t>
            </a:r>
            <a:r>
              <a:rPr lang="nl-NL" sz="2600" dirty="0" smtClean="0"/>
              <a:t>! </a:t>
            </a:r>
            <a:r>
              <a:rPr lang="nl-NL" sz="2600" dirty="0"/>
              <a:t>de loden dekselschijf werd opgeheven, en er was deze </a:t>
            </a:r>
            <a:r>
              <a:rPr lang="nl-NL" sz="2600" dirty="0">
                <a:effectLst>
                  <a:outerShdw blurRad="38100" dist="38100" dir="2700000" algn="tl">
                    <a:srgbClr val="000000">
                      <a:alpha val="43137"/>
                    </a:srgbClr>
                  </a:outerShdw>
                </a:effectLst>
              </a:rPr>
              <a:t>vrouw</a:t>
            </a:r>
            <a:r>
              <a:rPr lang="nl-NL" sz="2600" dirty="0"/>
              <a:t>, die in het midden van de </a:t>
            </a:r>
            <a:r>
              <a:rPr lang="nl-NL" sz="2600" dirty="0" err="1"/>
              <a:t>efa</a:t>
            </a:r>
            <a:r>
              <a:rPr lang="nl-NL" sz="2600" dirty="0"/>
              <a:t> zat.</a:t>
            </a:r>
          </a:p>
          <a:p>
            <a:r>
              <a:rPr lang="nl-NL" sz="2600" dirty="0" smtClean="0">
                <a:solidFill>
                  <a:schemeClr val="bg1">
                    <a:lumMod val="65000"/>
                  </a:schemeClr>
                </a:solidFill>
              </a:rPr>
              <a:t>8 En </a:t>
            </a:r>
            <a:r>
              <a:rPr lang="nl-NL" sz="2600" dirty="0">
                <a:solidFill>
                  <a:schemeClr val="bg1">
                    <a:lumMod val="65000"/>
                  </a:schemeClr>
                </a:solidFill>
              </a:rPr>
              <a:t>hij zei: Deze vrouw is slechtheid. En hij gooide haar terug tot in het </a:t>
            </a:r>
            <a:r>
              <a:rPr lang="nl-NL" sz="2600" dirty="0" smtClean="0">
                <a:solidFill>
                  <a:schemeClr val="bg1">
                    <a:lumMod val="65000"/>
                  </a:schemeClr>
                </a:solidFill>
              </a:rPr>
              <a:t>midden </a:t>
            </a:r>
            <a:r>
              <a:rPr lang="nl-NL" sz="2600" dirty="0">
                <a:solidFill>
                  <a:schemeClr val="bg1">
                    <a:lumMod val="65000"/>
                  </a:schemeClr>
                </a:solidFill>
              </a:rPr>
              <a:t>van de </a:t>
            </a:r>
            <a:r>
              <a:rPr lang="nl-NL" sz="2600" dirty="0" err="1">
                <a:solidFill>
                  <a:schemeClr val="bg1">
                    <a:lumMod val="65000"/>
                  </a:schemeClr>
                </a:solidFill>
              </a:rPr>
              <a:t>efa</a:t>
            </a:r>
            <a:r>
              <a:rPr lang="nl-NL" sz="2600" dirty="0">
                <a:solidFill>
                  <a:schemeClr val="bg1">
                    <a:lumMod val="65000"/>
                  </a:schemeClr>
                </a:solidFill>
              </a:rPr>
              <a:t>. En hij gooide het loden gewicht op de opening daarvan</a:t>
            </a:r>
            <a:r>
              <a:rPr lang="nl-NL" sz="2600" dirty="0" smtClean="0">
                <a:solidFill>
                  <a:schemeClr val="bg1">
                    <a:lumMod val="65000"/>
                  </a:schemeClr>
                </a:solidFill>
              </a:rPr>
              <a:t>.</a:t>
            </a:r>
            <a:endParaRPr lang="nl-NL" sz="2600" dirty="0">
              <a:solidFill>
                <a:schemeClr val="bg1">
                  <a:lumMod val="65000"/>
                </a:schemeClr>
              </a:solidFill>
            </a:endParaRPr>
          </a:p>
        </p:txBody>
      </p:sp>
    </p:spTree>
    <p:extLst>
      <p:ext uri="{BB962C8B-B14F-4D97-AF65-F5344CB8AC3E}">
        <p14:creationId xmlns:p14="http://schemas.microsoft.com/office/powerpoint/2010/main" val="1214393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4073236" y="364207"/>
            <a:ext cx="4021281" cy="6092851"/>
          </a:xfrm>
          <a:prstGeom prst="rect">
            <a:avLst/>
          </a:prstGeom>
        </p:spPr>
      </p:pic>
    </p:spTree>
    <p:extLst>
      <p:ext uri="{BB962C8B-B14F-4D97-AF65-F5344CB8AC3E}">
        <p14:creationId xmlns:p14="http://schemas.microsoft.com/office/powerpoint/2010/main" val="9067129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68494" y="487326"/>
            <a:ext cx="10660169" cy="2092881"/>
          </a:xfrm>
          <a:prstGeom prst="rect">
            <a:avLst/>
          </a:prstGeom>
          <a:ln w="12700">
            <a:noFill/>
          </a:ln>
        </p:spPr>
        <p:txBody>
          <a:bodyPr wrap="square">
            <a:spAutoFit/>
          </a:bodyPr>
          <a:lstStyle/>
          <a:p>
            <a:r>
              <a:rPr lang="nl-NL" sz="2600" b="1" dirty="0" smtClean="0"/>
              <a:t>Zacharia 5</a:t>
            </a:r>
          </a:p>
          <a:p>
            <a:r>
              <a:rPr lang="nl-NL" sz="2600" dirty="0" smtClean="0">
                <a:solidFill>
                  <a:schemeClr val="bg1">
                    <a:lumMod val="65000"/>
                  </a:schemeClr>
                </a:solidFill>
              </a:rPr>
              <a:t>7 En </a:t>
            </a:r>
            <a:r>
              <a:rPr lang="nl-NL" sz="2600" dirty="0">
                <a:solidFill>
                  <a:schemeClr val="bg1">
                    <a:lumMod val="65000"/>
                  </a:schemeClr>
                </a:solidFill>
              </a:rPr>
              <a:t>aanschouw</a:t>
            </a:r>
            <a:r>
              <a:rPr lang="nl-NL" sz="2600" dirty="0" smtClean="0">
                <a:solidFill>
                  <a:schemeClr val="bg1">
                    <a:lumMod val="65000"/>
                  </a:schemeClr>
                </a:solidFill>
              </a:rPr>
              <a:t>! </a:t>
            </a:r>
            <a:r>
              <a:rPr lang="nl-NL" sz="2600" dirty="0">
                <a:solidFill>
                  <a:schemeClr val="bg1">
                    <a:lumMod val="65000"/>
                  </a:schemeClr>
                </a:solidFill>
              </a:rPr>
              <a:t>de loden dekselschijf werd opgeheven, en er was deze vrouw, die in het midden van de </a:t>
            </a:r>
            <a:r>
              <a:rPr lang="nl-NL" sz="2600" dirty="0" err="1">
                <a:solidFill>
                  <a:schemeClr val="bg1">
                    <a:lumMod val="65000"/>
                  </a:schemeClr>
                </a:solidFill>
              </a:rPr>
              <a:t>efa</a:t>
            </a:r>
            <a:r>
              <a:rPr lang="nl-NL" sz="2600" dirty="0">
                <a:solidFill>
                  <a:schemeClr val="bg1">
                    <a:lumMod val="65000"/>
                  </a:schemeClr>
                </a:solidFill>
              </a:rPr>
              <a:t> zat.</a:t>
            </a:r>
          </a:p>
          <a:p>
            <a:r>
              <a:rPr lang="nl-NL" sz="2600" dirty="0" smtClean="0"/>
              <a:t>8 En </a:t>
            </a:r>
            <a:r>
              <a:rPr lang="nl-NL" sz="2600" dirty="0"/>
              <a:t>hij zei: Deze vrouw is slechtheid. En hij gooide haar terug tot in het </a:t>
            </a:r>
            <a:r>
              <a:rPr lang="nl-NL" sz="2600" dirty="0" smtClean="0"/>
              <a:t>midden </a:t>
            </a:r>
            <a:r>
              <a:rPr lang="nl-NL" sz="2600" dirty="0"/>
              <a:t>van de </a:t>
            </a:r>
            <a:r>
              <a:rPr lang="nl-NL" sz="2600" dirty="0" err="1"/>
              <a:t>efa</a:t>
            </a:r>
            <a:r>
              <a:rPr lang="nl-NL" sz="2600" dirty="0"/>
              <a:t>. En hij gooide het loden gewicht op de opening daarvan</a:t>
            </a:r>
            <a:r>
              <a:rPr lang="nl-NL" sz="2600" dirty="0" smtClean="0"/>
              <a:t>.</a:t>
            </a:r>
            <a:endParaRPr lang="nl-NL" sz="2600" dirty="0"/>
          </a:p>
        </p:txBody>
      </p:sp>
    </p:spTree>
    <p:extLst>
      <p:ext uri="{BB962C8B-B14F-4D97-AF65-F5344CB8AC3E}">
        <p14:creationId xmlns:p14="http://schemas.microsoft.com/office/powerpoint/2010/main" val="22182915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68494" y="487326"/>
            <a:ext cx="10660169" cy="1692771"/>
          </a:xfrm>
          <a:prstGeom prst="rect">
            <a:avLst/>
          </a:prstGeom>
          <a:ln w="12700">
            <a:noFill/>
          </a:ln>
        </p:spPr>
        <p:txBody>
          <a:bodyPr wrap="square">
            <a:spAutoFit/>
          </a:bodyPr>
          <a:lstStyle/>
          <a:p>
            <a:r>
              <a:rPr lang="nl-NL" sz="2600" b="1" dirty="0" smtClean="0"/>
              <a:t>Zacharia 5</a:t>
            </a:r>
          </a:p>
          <a:p>
            <a:r>
              <a:rPr lang="nl-NL" sz="2600" dirty="0" smtClean="0"/>
              <a:t>9 En </a:t>
            </a:r>
            <a:r>
              <a:rPr lang="nl-NL" sz="2600" dirty="0"/>
              <a:t>ik hief mijn ogen op, en ik zag, en </a:t>
            </a:r>
            <a:r>
              <a:rPr lang="nl-NL" sz="2600" dirty="0" smtClean="0"/>
              <a:t>aanschouw! </a:t>
            </a:r>
            <a:r>
              <a:rPr lang="nl-NL" sz="2600" dirty="0"/>
              <a:t>twee vrouwen gingen uit; en de wind was in hun vleugels. En zij hadden vleugels als de vleugels van een ooievaar. En zij hieven de </a:t>
            </a:r>
            <a:r>
              <a:rPr lang="nl-NL" sz="2600" dirty="0" err="1"/>
              <a:t>efa</a:t>
            </a:r>
            <a:r>
              <a:rPr lang="nl-NL" sz="2600" dirty="0"/>
              <a:t> op, tussen de aarde en de hemelen</a:t>
            </a:r>
            <a:r>
              <a:rPr lang="nl-NL" sz="2600" dirty="0" smtClean="0"/>
              <a:t>.</a:t>
            </a:r>
            <a:endParaRPr lang="nl-NL" sz="2600" dirty="0"/>
          </a:p>
        </p:txBody>
      </p:sp>
      <p:pic>
        <p:nvPicPr>
          <p:cNvPr id="3" name="Afbeelding 2"/>
          <p:cNvPicPr>
            <a:picLocks noChangeAspect="1"/>
          </p:cNvPicPr>
          <p:nvPr/>
        </p:nvPicPr>
        <p:blipFill>
          <a:blip r:embed="rId2"/>
          <a:stretch>
            <a:fillRect/>
          </a:stretch>
        </p:blipFill>
        <p:spPr>
          <a:xfrm>
            <a:off x="6608618" y="2925041"/>
            <a:ext cx="4759035" cy="3569277"/>
          </a:xfrm>
          <a:prstGeom prst="rect">
            <a:avLst/>
          </a:prstGeom>
        </p:spPr>
      </p:pic>
    </p:spTree>
    <p:extLst>
      <p:ext uri="{BB962C8B-B14F-4D97-AF65-F5344CB8AC3E}">
        <p14:creationId xmlns:p14="http://schemas.microsoft.com/office/powerpoint/2010/main" val="1773449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68494" y="487326"/>
            <a:ext cx="10660169" cy="2492990"/>
          </a:xfrm>
          <a:prstGeom prst="rect">
            <a:avLst/>
          </a:prstGeom>
          <a:ln w="12700">
            <a:noFill/>
          </a:ln>
        </p:spPr>
        <p:txBody>
          <a:bodyPr wrap="square">
            <a:spAutoFit/>
          </a:bodyPr>
          <a:lstStyle/>
          <a:p>
            <a:r>
              <a:rPr lang="nl-NL" sz="2600" b="1" dirty="0" smtClean="0"/>
              <a:t>Zacharia 5</a:t>
            </a:r>
          </a:p>
          <a:p>
            <a:r>
              <a:rPr lang="nl-NL" sz="2600" dirty="0" smtClean="0"/>
              <a:t>10 En </a:t>
            </a:r>
            <a:r>
              <a:rPr lang="nl-NL" sz="2600" dirty="0"/>
              <a:t>ik zei tot de boodschapper die met mij sprak: Waarheen doen zij de </a:t>
            </a:r>
            <a:r>
              <a:rPr lang="nl-NL" sz="2600" dirty="0" err="1"/>
              <a:t>efa</a:t>
            </a:r>
            <a:r>
              <a:rPr lang="nl-NL" sz="2600" dirty="0"/>
              <a:t> gaan?</a:t>
            </a:r>
          </a:p>
          <a:p>
            <a:r>
              <a:rPr lang="nl-NL" sz="2600" dirty="0" smtClean="0">
                <a:solidFill>
                  <a:schemeClr val="bg1">
                    <a:lumMod val="65000"/>
                  </a:schemeClr>
                </a:solidFill>
              </a:rPr>
              <a:t>11 En </a:t>
            </a:r>
            <a:r>
              <a:rPr lang="nl-NL" sz="2600" dirty="0">
                <a:solidFill>
                  <a:schemeClr val="bg1">
                    <a:lumMod val="65000"/>
                  </a:schemeClr>
                </a:solidFill>
              </a:rPr>
              <a:t>hij zei tot mij: Om een huis voor haar te bouwen in het land van </a:t>
            </a:r>
            <a:r>
              <a:rPr lang="nl-NL" sz="2600" dirty="0" err="1" smtClean="0">
                <a:solidFill>
                  <a:schemeClr val="bg1">
                    <a:lumMod val="65000"/>
                  </a:schemeClr>
                </a:solidFill>
                <a:effectLst>
                  <a:outerShdw blurRad="38100" dist="38100" dir="2700000" algn="tl">
                    <a:srgbClr val="000000">
                      <a:alpha val="43137"/>
                    </a:srgbClr>
                  </a:outerShdw>
                </a:effectLst>
              </a:rPr>
              <a:t>Sinear</a:t>
            </a:r>
            <a:r>
              <a:rPr lang="nl-NL" sz="2600" dirty="0">
                <a:solidFill>
                  <a:schemeClr val="bg1">
                    <a:lumMod val="65000"/>
                  </a:schemeClr>
                </a:solidFill>
              </a:rPr>
              <a:t>. En het zal daar gevestigd worden en zij wordt daar achtergelaten op haar </a:t>
            </a:r>
            <a:r>
              <a:rPr lang="nl-NL" sz="2600" dirty="0" smtClean="0">
                <a:solidFill>
                  <a:schemeClr val="bg1">
                    <a:lumMod val="65000"/>
                  </a:schemeClr>
                </a:solidFill>
              </a:rPr>
              <a:t>eigen basis</a:t>
            </a:r>
            <a:r>
              <a:rPr lang="nl-NL" sz="2600" dirty="0">
                <a:solidFill>
                  <a:schemeClr val="bg1">
                    <a:lumMod val="65000"/>
                  </a:schemeClr>
                </a:solidFill>
              </a:rPr>
              <a:t>.</a:t>
            </a:r>
          </a:p>
        </p:txBody>
      </p:sp>
    </p:spTree>
    <p:extLst>
      <p:ext uri="{BB962C8B-B14F-4D97-AF65-F5344CB8AC3E}">
        <p14:creationId xmlns:p14="http://schemas.microsoft.com/office/powerpoint/2010/main" val="40787480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68494" y="487326"/>
            <a:ext cx="10660169" cy="2492990"/>
          </a:xfrm>
          <a:prstGeom prst="rect">
            <a:avLst/>
          </a:prstGeom>
          <a:ln w="12700">
            <a:noFill/>
          </a:ln>
        </p:spPr>
        <p:txBody>
          <a:bodyPr wrap="square">
            <a:spAutoFit/>
          </a:bodyPr>
          <a:lstStyle/>
          <a:p>
            <a:r>
              <a:rPr lang="nl-NL" sz="2600" b="1" dirty="0" smtClean="0"/>
              <a:t>Zacharia 5</a:t>
            </a:r>
          </a:p>
          <a:p>
            <a:r>
              <a:rPr lang="nl-NL" sz="2600" dirty="0" smtClean="0">
                <a:solidFill>
                  <a:schemeClr val="bg1">
                    <a:lumMod val="65000"/>
                  </a:schemeClr>
                </a:solidFill>
              </a:rPr>
              <a:t>10 En </a:t>
            </a:r>
            <a:r>
              <a:rPr lang="nl-NL" sz="2600" dirty="0">
                <a:solidFill>
                  <a:schemeClr val="bg1">
                    <a:lumMod val="65000"/>
                  </a:schemeClr>
                </a:solidFill>
              </a:rPr>
              <a:t>ik zei tot de boodschapper die met mij sprak: Waarheen doen zij de </a:t>
            </a:r>
            <a:r>
              <a:rPr lang="nl-NL" sz="2600" dirty="0" err="1">
                <a:solidFill>
                  <a:schemeClr val="bg1">
                    <a:lumMod val="65000"/>
                  </a:schemeClr>
                </a:solidFill>
              </a:rPr>
              <a:t>efa</a:t>
            </a:r>
            <a:r>
              <a:rPr lang="nl-NL" sz="2600" dirty="0">
                <a:solidFill>
                  <a:schemeClr val="bg1">
                    <a:lumMod val="65000"/>
                  </a:schemeClr>
                </a:solidFill>
              </a:rPr>
              <a:t> gaan?</a:t>
            </a:r>
          </a:p>
          <a:p>
            <a:r>
              <a:rPr lang="nl-NL" sz="2600" dirty="0" smtClean="0"/>
              <a:t>11 En </a:t>
            </a:r>
            <a:r>
              <a:rPr lang="nl-NL" sz="2600" dirty="0"/>
              <a:t>hij zei tot mij: Om een huis voor haar te bouwen in het land van </a:t>
            </a:r>
            <a:r>
              <a:rPr lang="nl-NL" sz="2600" dirty="0" err="1" smtClean="0">
                <a:effectLst>
                  <a:outerShdw blurRad="38100" dist="38100" dir="2700000" algn="tl">
                    <a:srgbClr val="000000">
                      <a:alpha val="43137"/>
                    </a:srgbClr>
                  </a:outerShdw>
                </a:effectLst>
              </a:rPr>
              <a:t>Sinear</a:t>
            </a:r>
            <a:r>
              <a:rPr lang="nl-NL" sz="2600" dirty="0"/>
              <a:t>. En het zal daar gevestigd worden en zij wordt daar achtergelaten op haar </a:t>
            </a:r>
            <a:r>
              <a:rPr lang="nl-NL" sz="2600" dirty="0" smtClean="0"/>
              <a:t>eigen basis</a:t>
            </a:r>
            <a:r>
              <a:rPr lang="nl-NL" sz="2600" dirty="0"/>
              <a:t>.</a:t>
            </a:r>
          </a:p>
        </p:txBody>
      </p:sp>
      <p:pic>
        <p:nvPicPr>
          <p:cNvPr id="4" name="Afbeelding 3"/>
          <p:cNvPicPr>
            <a:picLocks noChangeAspect="1"/>
          </p:cNvPicPr>
          <p:nvPr/>
        </p:nvPicPr>
        <p:blipFill>
          <a:blip r:embed="rId2"/>
          <a:stretch>
            <a:fillRect/>
          </a:stretch>
        </p:blipFill>
        <p:spPr>
          <a:xfrm>
            <a:off x="4289714" y="2766112"/>
            <a:ext cx="6838949" cy="3976723"/>
          </a:xfrm>
          <a:prstGeom prst="rect">
            <a:avLst/>
          </a:prstGeom>
        </p:spPr>
      </p:pic>
    </p:spTree>
    <p:extLst>
      <p:ext uri="{BB962C8B-B14F-4D97-AF65-F5344CB8AC3E}">
        <p14:creationId xmlns:p14="http://schemas.microsoft.com/office/powerpoint/2010/main" val="11536183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74976" y="258726"/>
            <a:ext cx="11055024" cy="2492990"/>
          </a:xfrm>
          <a:prstGeom prst="rect">
            <a:avLst/>
          </a:prstGeom>
          <a:ln w="12700">
            <a:solidFill>
              <a:schemeClr val="tx1"/>
            </a:solidFill>
          </a:ln>
        </p:spPr>
        <p:txBody>
          <a:bodyPr wrap="square">
            <a:spAutoFit/>
          </a:bodyPr>
          <a:lstStyle/>
          <a:p>
            <a:r>
              <a:rPr lang="nl-NL" sz="2600" b="1" dirty="0" smtClean="0"/>
              <a:t>Zacharia 5:5-11</a:t>
            </a:r>
          </a:p>
          <a:p>
            <a:endParaRPr lang="nl-NL" sz="2600" b="1" dirty="0" smtClean="0"/>
          </a:p>
          <a:p>
            <a:pPr marL="457200" indent="-457200">
              <a:buFont typeface="Wingdings" panose="05000000000000000000" pitchFamily="2" charset="2"/>
              <a:buChar char="q"/>
            </a:pPr>
            <a:r>
              <a:rPr lang="nl-NL" sz="2600" dirty="0" smtClean="0"/>
              <a:t>Vrouw 	= Israël</a:t>
            </a:r>
          </a:p>
          <a:p>
            <a:pPr marL="457200" indent="-457200">
              <a:buFont typeface="Wingdings" panose="05000000000000000000" pitchFamily="2" charset="2"/>
              <a:buChar char="q"/>
            </a:pPr>
            <a:r>
              <a:rPr lang="nl-NL" sz="2600" dirty="0" err="1" smtClean="0"/>
              <a:t>Efa</a:t>
            </a:r>
            <a:r>
              <a:rPr lang="nl-NL" sz="2600" dirty="0" smtClean="0"/>
              <a:t> 	= inhoudsmaat (handel)</a:t>
            </a:r>
          </a:p>
          <a:p>
            <a:pPr marL="457200" indent="-457200">
              <a:buFont typeface="Wingdings" panose="05000000000000000000" pitchFamily="2" charset="2"/>
              <a:buChar char="q"/>
            </a:pPr>
            <a:r>
              <a:rPr lang="nl-NL" sz="2600" dirty="0" smtClean="0"/>
              <a:t>Talent	= gewicht (handel) en geld (</a:t>
            </a:r>
            <a:r>
              <a:rPr lang="nl-NL" sz="2600" dirty="0" err="1" smtClean="0"/>
              <a:t>koop-handel</a:t>
            </a:r>
            <a:r>
              <a:rPr lang="nl-NL" sz="2600" dirty="0" smtClean="0"/>
              <a:t>)</a:t>
            </a:r>
          </a:p>
          <a:p>
            <a:pPr marL="457200" indent="-457200">
              <a:buFont typeface="Wingdings" panose="05000000000000000000" pitchFamily="2" charset="2"/>
              <a:buChar char="q"/>
            </a:pPr>
            <a:r>
              <a:rPr lang="nl-NL" sz="2600" dirty="0" smtClean="0"/>
              <a:t>Verplaatst naar het land </a:t>
            </a:r>
            <a:r>
              <a:rPr lang="nl-NL" sz="2600" dirty="0" err="1" smtClean="0"/>
              <a:t>Sinear</a:t>
            </a:r>
            <a:r>
              <a:rPr lang="nl-NL" sz="2600" dirty="0" smtClean="0"/>
              <a:t>, waar Babel ligt</a:t>
            </a:r>
            <a:endParaRPr lang="nl-NL" sz="2600" dirty="0"/>
          </a:p>
        </p:txBody>
      </p:sp>
      <p:sp>
        <p:nvSpPr>
          <p:cNvPr id="6" name="Rechthoek 5"/>
          <p:cNvSpPr/>
          <p:nvPr/>
        </p:nvSpPr>
        <p:spPr>
          <a:xfrm>
            <a:off x="374975" y="3518007"/>
            <a:ext cx="11055026" cy="2893100"/>
          </a:xfrm>
          <a:prstGeom prst="rect">
            <a:avLst/>
          </a:prstGeom>
          <a:ln w="12700">
            <a:solidFill>
              <a:schemeClr val="tx1"/>
            </a:solidFill>
          </a:ln>
        </p:spPr>
        <p:txBody>
          <a:bodyPr wrap="square">
            <a:spAutoFit/>
          </a:bodyPr>
          <a:lstStyle/>
          <a:p>
            <a:r>
              <a:rPr lang="nl-NL" sz="2600" b="1" dirty="0" smtClean="0"/>
              <a:t>Openbaring 17</a:t>
            </a:r>
          </a:p>
          <a:p>
            <a:endParaRPr lang="nl-NL" sz="2600" b="1" dirty="0" smtClean="0"/>
          </a:p>
          <a:p>
            <a:pPr marL="457200" indent="-457200">
              <a:buFont typeface="Wingdings" panose="05000000000000000000" pitchFamily="2" charset="2"/>
              <a:buChar char="q"/>
            </a:pPr>
            <a:r>
              <a:rPr lang="nl-NL" sz="2600" dirty="0" smtClean="0"/>
              <a:t>Vrouw (hoer) =  ontrouw Israël  =&gt; i.t.t. de vrouw, de bruid van het lam (Opb.19:6-10)</a:t>
            </a:r>
          </a:p>
          <a:p>
            <a:pPr marL="457200" indent="-457200">
              <a:buFont typeface="Wingdings" panose="05000000000000000000" pitchFamily="2" charset="2"/>
              <a:buChar char="q"/>
            </a:pPr>
            <a:r>
              <a:rPr lang="nl-NL" sz="2600" dirty="0" smtClean="0"/>
              <a:t>Op een scharlakenrood </a:t>
            </a:r>
            <a:r>
              <a:rPr lang="nl-NL" sz="2600" dirty="0" smtClean="0">
                <a:effectLst>
                  <a:outerShdw blurRad="38100" dist="38100" dir="2700000" algn="tl">
                    <a:srgbClr val="000000">
                      <a:alpha val="43137"/>
                    </a:srgbClr>
                  </a:outerShdw>
                </a:effectLst>
              </a:rPr>
              <a:t>beest</a:t>
            </a:r>
            <a:r>
              <a:rPr lang="nl-NL" sz="2600" dirty="0" smtClean="0"/>
              <a:t> 	</a:t>
            </a:r>
          </a:p>
          <a:p>
            <a:pPr marL="457200" indent="-457200">
              <a:buFont typeface="Wingdings" panose="05000000000000000000" pitchFamily="2" charset="2"/>
              <a:buChar char="q"/>
            </a:pPr>
            <a:r>
              <a:rPr lang="nl-NL" sz="2600" dirty="0" smtClean="0"/>
              <a:t>Bekleed met purper, goud, kostbare stenen en parels</a:t>
            </a:r>
          </a:p>
          <a:p>
            <a:pPr marL="457200" indent="-457200">
              <a:buFont typeface="Wingdings" panose="05000000000000000000" pitchFamily="2" charset="2"/>
              <a:buChar char="q"/>
            </a:pPr>
            <a:r>
              <a:rPr lang="nl-NL" sz="2600" dirty="0" smtClean="0"/>
              <a:t>Op haar voorhoofd is een naam geschreven: een geheim, het grote </a:t>
            </a:r>
            <a:r>
              <a:rPr lang="nl-NL" sz="2600" dirty="0" smtClean="0">
                <a:effectLst>
                  <a:outerShdw blurRad="38100" dist="38100" dir="2700000" algn="tl">
                    <a:srgbClr val="000000">
                      <a:alpha val="43137"/>
                    </a:srgbClr>
                  </a:outerShdw>
                </a:effectLst>
              </a:rPr>
              <a:t>Babylon</a:t>
            </a:r>
            <a:endParaRPr lang="nl-NL" sz="2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777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68494" y="487326"/>
            <a:ext cx="10660169" cy="3693319"/>
          </a:xfrm>
          <a:prstGeom prst="rect">
            <a:avLst/>
          </a:prstGeom>
          <a:ln w="12700">
            <a:noFill/>
          </a:ln>
        </p:spPr>
        <p:txBody>
          <a:bodyPr wrap="square">
            <a:spAutoFit/>
          </a:bodyPr>
          <a:lstStyle/>
          <a:p>
            <a:r>
              <a:rPr lang="nl-NL" sz="2600" b="1" dirty="0" smtClean="0"/>
              <a:t>Openbaring 17</a:t>
            </a:r>
          </a:p>
          <a:p>
            <a:r>
              <a:rPr lang="nl-NL" sz="2600" dirty="0"/>
              <a:t>1 En een van de zeven engelen die de zeven schalen hadden, kwam en sprak met mij en zei tegen mij: Kom, ik zal u het oordeel over de grote hoer laten zien, die </a:t>
            </a:r>
            <a:r>
              <a:rPr lang="nl-NL" sz="2600" dirty="0" smtClean="0"/>
              <a:t>op vele </a:t>
            </a:r>
            <a:r>
              <a:rPr lang="nl-NL" sz="2600" dirty="0"/>
              <a:t>wateren zit.</a:t>
            </a:r>
          </a:p>
          <a:p>
            <a:r>
              <a:rPr lang="nl-NL" sz="2600" dirty="0">
                <a:solidFill>
                  <a:schemeClr val="bg1">
                    <a:lumMod val="65000"/>
                  </a:schemeClr>
                </a:solidFill>
              </a:rPr>
              <a:t>2 Met haar hebben de koningen van de aarde hoererij bedreven, en de bewoners van de aarde zijn dronken geworden van de wijn van haar hoererij.</a:t>
            </a:r>
          </a:p>
          <a:p>
            <a:r>
              <a:rPr lang="nl-NL" sz="2600" dirty="0">
                <a:solidFill>
                  <a:schemeClr val="bg1">
                    <a:lumMod val="65000"/>
                  </a:schemeClr>
                </a:solidFill>
              </a:rPr>
              <a:t>3 En in de geest bracht hij mij weg naar een woestijn. En ik zag een vrouw zitten op een scharlakenrood beest, dat vol van godslasterlijke namen was, met zeven koppen en tien hoorns</a:t>
            </a:r>
            <a:r>
              <a:rPr lang="nl-NL" sz="2600" dirty="0" smtClean="0">
                <a:solidFill>
                  <a:schemeClr val="bg1">
                    <a:lumMod val="65000"/>
                  </a:schemeClr>
                </a:solidFill>
              </a:rPr>
              <a:t>.</a:t>
            </a:r>
            <a:endParaRPr lang="nl-NL" sz="2600" dirty="0">
              <a:solidFill>
                <a:schemeClr val="bg1">
                  <a:lumMod val="65000"/>
                </a:schemeClr>
              </a:solidFill>
            </a:endParaRPr>
          </a:p>
        </p:txBody>
      </p:sp>
      <p:sp>
        <p:nvSpPr>
          <p:cNvPr id="2" name="Rechthoek 1"/>
          <p:cNvSpPr/>
          <p:nvPr/>
        </p:nvSpPr>
        <p:spPr>
          <a:xfrm>
            <a:off x="951186" y="5297242"/>
            <a:ext cx="6096000" cy="1200329"/>
          </a:xfrm>
          <a:prstGeom prst="rect">
            <a:avLst/>
          </a:prstGeom>
          <a:ln w="12700">
            <a:solidFill>
              <a:schemeClr val="tx1"/>
            </a:solidFill>
          </a:ln>
        </p:spPr>
        <p:txBody>
          <a:bodyPr>
            <a:spAutoFit/>
          </a:bodyPr>
          <a:lstStyle/>
          <a:p>
            <a:pPr algn="r"/>
            <a:r>
              <a:rPr lang="nl-NL" sz="2400" dirty="0" smtClean="0"/>
              <a:t>..…..De </a:t>
            </a:r>
            <a:r>
              <a:rPr lang="nl-NL" sz="2400" dirty="0"/>
              <a:t>wateren die u gezien hebt, waaraan de hoer zit, zijn volken, menigten, naties en talen</a:t>
            </a:r>
            <a:r>
              <a:rPr lang="nl-NL" sz="2400" dirty="0" smtClean="0"/>
              <a:t>.</a:t>
            </a:r>
          </a:p>
          <a:p>
            <a:pPr algn="r"/>
            <a:r>
              <a:rPr lang="nl-NL" sz="2400" b="1" i="1" dirty="0" smtClean="0"/>
              <a:t>vers 15</a:t>
            </a:r>
            <a:endParaRPr lang="nl-NL" sz="2400" b="1" i="1" dirty="0"/>
          </a:p>
        </p:txBody>
      </p:sp>
    </p:spTree>
    <p:extLst>
      <p:ext uri="{BB962C8B-B14F-4D97-AF65-F5344CB8AC3E}">
        <p14:creationId xmlns:p14="http://schemas.microsoft.com/office/powerpoint/2010/main" val="36343894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68494" y="487326"/>
            <a:ext cx="10660169" cy="3693319"/>
          </a:xfrm>
          <a:prstGeom prst="rect">
            <a:avLst/>
          </a:prstGeom>
          <a:ln w="12700">
            <a:noFill/>
          </a:ln>
        </p:spPr>
        <p:txBody>
          <a:bodyPr wrap="square">
            <a:spAutoFit/>
          </a:bodyPr>
          <a:lstStyle/>
          <a:p>
            <a:r>
              <a:rPr lang="nl-NL" sz="2600" b="1" dirty="0" smtClean="0"/>
              <a:t>Openbaring 17</a:t>
            </a:r>
          </a:p>
          <a:p>
            <a:r>
              <a:rPr lang="nl-NL" sz="2600" dirty="0">
                <a:solidFill>
                  <a:schemeClr val="bg1">
                    <a:lumMod val="65000"/>
                  </a:schemeClr>
                </a:solidFill>
              </a:rPr>
              <a:t>1 En een van de zeven engelen die de zeven schalen hadden, kwam en sprak met mij en zei tegen mij: Kom, ik zal u het oordeel over de grote hoer laten zien, die </a:t>
            </a:r>
            <a:r>
              <a:rPr lang="nl-NL" sz="2600" dirty="0" smtClean="0">
                <a:solidFill>
                  <a:schemeClr val="bg1">
                    <a:lumMod val="65000"/>
                  </a:schemeClr>
                </a:solidFill>
              </a:rPr>
              <a:t>op vele </a:t>
            </a:r>
            <a:r>
              <a:rPr lang="nl-NL" sz="2600" dirty="0">
                <a:solidFill>
                  <a:schemeClr val="bg1">
                    <a:lumMod val="65000"/>
                  </a:schemeClr>
                </a:solidFill>
              </a:rPr>
              <a:t>wateren zit.</a:t>
            </a:r>
          </a:p>
          <a:p>
            <a:r>
              <a:rPr lang="nl-NL" sz="2600" dirty="0"/>
              <a:t>2 Met haar hebben de koningen van de aarde hoererij bedreven, en de bewoners van de aarde zijn dronken geworden van de wijn van haar hoererij.</a:t>
            </a:r>
          </a:p>
          <a:p>
            <a:r>
              <a:rPr lang="nl-NL" sz="2600" dirty="0"/>
              <a:t>3 En in de geest bracht hij mij weg naar een woestijn. En ik zag een </a:t>
            </a:r>
            <a:r>
              <a:rPr lang="nl-NL" sz="2600" dirty="0">
                <a:effectLst>
                  <a:outerShdw blurRad="38100" dist="38100" dir="2700000" algn="tl">
                    <a:srgbClr val="000000">
                      <a:alpha val="43137"/>
                    </a:srgbClr>
                  </a:outerShdw>
                </a:effectLst>
              </a:rPr>
              <a:t>vrouw</a:t>
            </a:r>
            <a:r>
              <a:rPr lang="nl-NL" sz="2600" dirty="0"/>
              <a:t> zitten op een scharlakenrood </a:t>
            </a:r>
            <a:r>
              <a:rPr lang="nl-NL" sz="2600" dirty="0">
                <a:effectLst>
                  <a:outerShdw blurRad="38100" dist="38100" dir="2700000" algn="tl">
                    <a:srgbClr val="000000">
                      <a:alpha val="43137"/>
                    </a:srgbClr>
                  </a:outerShdw>
                </a:effectLst>
              </a:rPr>
              <a:t>beest</a:t>
            </a:r>
            <a:r>
              <a:rPr lang="nl-NL" sz="2600" dirty="0"/>
              <a:t>, dat vol van godslasterlijke namen was, met zeven koppen </a:t>
            </a:r>
            <a:r>
              <a:rPr lang="nl-NL" sz="2600" dirty="0">
                <a:effectLst>
                  <a:outerShdw blurRad="38100" dist="38100" dir="2700000" algn="tl">
                    <a:srgbClr val="000000">
                      <a:alpha val="43137"/>
                    </a:srgbClr>
                  </a:outerShdw>
                </a:effectLst>
              </a:rPr>
              <a:t>en tien hoorns</a:t>
            </a:r>
            <a:r>
              <a:rPr lang="nl-NL" sz="2600" dirty="0" smtClean="0">
                <a:effectLst>
                  <a:outerShdw blurRad="38100" dist="38100" dir="2700000" algn="tl">
                    <a:srgbClr val="000000">
                      <a:alpha val="43137"/>
                    </a:srgbClr>
                  </a:outerShdw>
                </a:effectLst>
              </a:rPr>
              <a:t>.</a:t>
            </a:r>
            <a:endParaRPr lang="nl-NL" sz="2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98438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68494" y="487326"/>
            <a:ext cx="10660169" cy="3693319"/>
          </a:xfrm>
          <a:prstGeom prst="rect">
            <a:avLst/>
          </a:prstGeom>
          <a:ln w="12700">
            <a:noFill/>
          </a:ln>
        </p:spPr>
        <p:txBody>
          <a:bodyPr wrap="square">
            <a:spAutoFit/>
          </a:bodyPr>
          <a:lstStyle/>
          <a:p>
            <a:r>
              <a:rPr lang="nl-NL" sz="2600" b="1" dirty="0" smtClean="0"/>
              <a:t>Openbaring 17</a:t>
            </a:r>
          </a:p>
          <a:p>
            <a:r>
              <a:rPr lang="nl-NL" sz="2600" dirty="0">
                <a:solidFill>
                  <a:schemeClr val="bg1">
                    <a:lumMod val="65000"/>
                  </a:schemeClr>
                </a:solidFill>
              </a:rPr>
              <a:t>1 En een van de zeven engelen die de zeven schalen hadden, kwam en sprak met mij en zei tegen mij: Kom, ik zal u het oordeel over de grote hoer laten zien, die </a:t>
            </a:r>
            <a:r>
              <a:rPr lang="nl-NL" sz="2600" dirty="0" smtClean="0">
                <a:solidFill>
                  <a:schemeClr val="bg1">
                    <a:lumMod val="65000"/>
                  </a:schemeClr>
                </a:solidFill>
              </a:rPr>
              <a:t>op vele </a:t>
            </a:r>
            <a:r>
              <a:rPr lang="nl-NL" sz="2600" dirty="0">
                <a:solidFill>
                  <a:schemeClr val="bg1">
                    <a:lumMod val="65000"/>
                  </a:schemeClr>
                </a:solidFill>
              </a:rPr>
              <a:t>wateren zit.</a:t>
            </a:r>
          </a:p>
          <a:p>
            <a:r>
              <a:rPr lang="nl-NL" sz="2600" dirty="0"/>
              <a:t>2 Met haar hebben de koningen van de aarde hoererij bedreven, en de bewoners van de aarde zijn dronken geworden van de wijn van haar hoererij.</a:t>
            </a:r>
          </a:p>
          <a:p>
            <a:r>
              <a:rPr lang="nl-NL" sz="2600" dirty="0"/>
              <a:t>3 En in de geest bracht hij mij weg naar een woestijn. En ik zag een </a:t>
            </a:r>
            <a:r>
              <a:rPr lang="nl-NL" sz="2600" dirty="0">
                <a:effectLst>
                  <a:outerShdw blurRad="38100" dist="38100" dir="2700000" algn="tl">
                    <a:srgbClr val="000000">
                      <a:alpha val="43137"/>
                    </a:srgbClr>
                  </a:outerShdw>
                </a:effectLst>
              </a:rPr>
              <a:t>vrouw</a:t>
            </a:r>
            <a:r>
              <a:rPr lang="nl-NL" sz="2600" dirty="0"/>
              <a:t> zitten op een scharlakenrood </a:t>
            </a:r>
            <a:r>
              <a:rPr lang="nl-NL" sz="2600" dirty="0">
                <a:effectLst>
                  <a:outerShdw blurRad="38100" dist="38100" dir="2700000" algn="tl">
                    <a:srgbClr val="000000">
                      <a:alpha val="43137"/>
                    </a:srgbClr>
                  </a:outerShdw>
                </a:effectLst>
              </a:rPr>
              <a:t>beest</a:t>
            </a:r>
            <a:r>
              <a:rPr lang="nl-NL" sz="2600" dirty="0"/>
              <a:t>, dat vol van godslasterlijke namen was, met zeven koppen </a:t>
            </a:r>
            <a:r>
              <a:rPr lang="nl-NL" sz="2600" dirty="0">
                <a:effectLst>
                  <a:outerShdw blurRad="38100" dist="38100" dir="2700000" algn="tl">
                    <a:srgbClr val="000000">
                      <a:alpha val="43137"/>
                    </a:srgbClr>
                  </a:outerShdw>
                </a:effectLst>
              </a:rPr>
              <a:t>en tien hoorns</a:t>
            </a:r>
            <a:r>
              <a:rPr lang="nl-NL" sz="2600" dirty="0" smtClean="0">
                <a:effectLst>
                  <a:outerShdw blurRad="38100" dist="38100" dir="2700000" algn="tl">
                    <a:srgbClr val="000000">
                      <a:alpha val="43137"/>
                    </a:srgbClr>
                  </a:outerShdw>
                </a:effectLst>
              </a:rPr>
              <a:t>.</a:t>
            </a:r>
            <a:endParaRPr lang="nl-NL" sz="2600" dirty="0">
              <a:effectLst>
                <a:outerShdw blurRad="38100" dist="38100" dir="2700000" algn="tl">
                  <a:srgbClr val="000000">
                    <a:alpha val="43137"/>
                  </a:srgbClr>
                </a:outerShdw>
              </a:effectLst>
            </a:endParaRPr>
          </a:p>
        </p:txBody>
      </p:sp>
      <p:sp>
        <p:nvSpPr>
          <p:cNvPr id="2" name="Tekstvak 1"/>
          <p:cNvSpPr txBox="1"/>
          <p:nvPr/>
        </p:nvSpPr>
        <p:spPr>
          <a:xfrm>
            <a:off x="2065281" y="4861374"/>
            <a:ext cx="8860222" cy="1569660"/>
          </a:xfrm>
          <a:prstGeom prst="rect">
            <a:avLst/>
          </a:prstGeom>
          <a:noFill/>
          <a:ln w="12700">
            <a:solidFill>
              <a:schemeClr val="tx1"/>
            </a:solidFill>
          </a:ln>
        </p:spPr>
        <p:txBody>
          <a:bodyPr wrap="square" rtlCol="0">
            <a:spAutoFit/>
          </a:bodyPr>
          <a:lstStyle/>
          <a:p>
            <a:pPr marL="342900" indent="-342900">
              <a:buFont typeface="Wingdings" panose="05000000000000000000" pitchFamily="2" charset="2"/>
              <a:buChar char="q"/>
            </a:pPr>
            <a:r>
              <a:rPr lang="nl-NL" sz="2400" dirty="0" smtClean="0"/>
              <a:t>Vrouw = Israël</a:t>
            </a:r>
          </a:p>
          <a:p>
            <a:pPr marL="342900" indent="-342900">
              <a:buFont typeface="Wingdings" panose="05000000000000000000" pitchFamily="2" charset="2"/>
              <a:buChar char="q"/>
            </a:pPr>
            <a:r>
              <a:rPr lang="nl-NL" sz="2400" dirty="0" smtClean="0"/>
              <a:t>Beest </a:t>
            </a:r>
            <a:r>
              <a:rPr lang="nl-NL" sz="2400" dirty="0" smtClean="0">
                <a:sym typeface="Wingdings" panose="05000000000000000000" pitchFamily="2" charset="2"/>
              </a:rPr>
              <a:t> laatste wereldrijk (Openbaring 13)</a:t>
            </a:r>
          </a:p>
          <a:p>
            <a:pPr marL="342900" indent="-342900">
              <a:buFont typeface="Wingdings" panose="05000000000000000000" pitchFamily="2" charset="2"/>
              <a:buChar char="q"/>
            </a:pPr>
            <a:r>
              <a:rPr lang="nl-NL" sz="2400" dirty="0">
                <a:sym typeface="Wingdings" panose="05000000000000000000" pitchFamily="2" charset="2"/>
              </a:rPr>
              <a:t>En de tien hoorns die u gezien hebt, zijn tien </a:t>
            </a:r>
            <a:r>
              <a:rPr lang="nl-NL" sz="2400" dirty="0" smtClean="0">
                <a:sym typeface="Wingdings" panose="05000000000000000000" pitchFamily="2" charset="2"/>
              </a:rPr>
              <a:t>koningen (Opb.17:12), vergelijk Daniël 2 en 7, Openbaring 13</a:t>
            </a:r>
          </a:p>
        </p:txBody>
      </p:sp>
    </p:spTree>
    <p:extLst>
      <p:ext uri="{BB962C8B-B14F-4D97-AF65-F5344CB8AC3E}">
        <p14:creationId xmlns:p14="http://schemas.microsoft.com/office/powerpoint/2010/main" val="21375700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68494" y="487326"/>
            <a:ext cx="10660169" cy="2492990"/>
          </a:xfrm>
          <a:prstGeom prst="rect">
            <a:avLst/>
          </a:prstGeom>
          <a:ln w="12700">
            <a:noFill/>
          </a:ln>
        </p:spPr>
        <p:txBody>
          <a:bodyPr wrap="square">
            <a:spAutoFit/>
          </a:bodyPr>
          <a:lstStyle/>
          <a:p>
            <a:r>
              <a:rPr lang="nl-NL" sz="2600" b="1" dirty="0" smtClean="0"/>
              <a:t>Openbaring 17</a:t>
            </a:r>
          </a:p>
          <a:p>
            <a:r>
              <a:rPr lang="nl-NL" sz="2600" dirty="0" smtClean="0"/>
              <a:t>4 </a:t>
            </a:r>
            <a:r>
              <a:rPr lang="nl-NL" sz="2600" dirty="0"/>
              <a:t>En de vrouw was bekleed met purper en scharlaken, en getooid met goud, edelgesteente en parels, en zij had een gouden drinkbeker in haar hand, vol van gruwelen en van onreinheid van haar hoererij.</a:t>
            </a:r>
          </a:p>
          <a:p>
            <a:r>
              <a:rPr lang="nl-NL" sz="2600" dirty="0">
                <a:solidFill>
                  <a:schemeClr val="bg1">
                    <a:lumMod val="65000"/>
                  </a:schemeClr>
                </a:solidFill>
              </a:rPr>
              <a:t>5 En op haar voorhoofd stond een naam geschreven: Geheimenis, het grote Babylon, de moeder van de hoeren en van de gruwelen van de aarde.</a:t>
            </a:r>
          </a:p>
        </p:txBody>
      </p:sp>
    </p:spTree>
    <p:extLst>
      <p:ext uri="{BB962C8B-B14F-4D97-AF65-F5344CB8AC3E}">
        <p14:creationId xmlns:p14="http://schemas.microsoft.com/office/powerpoint/2010/main" val="40535693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68494" y="487326"/>
            <a:ext cx="10660169" cy="2492990"/>
          </a:xfrm>
          <a:prstGeom prst="rect">
            <a:avLst/>
          </a:prstGeom>
          <a:ln w="12700">
            <a:noFill/>
          </a:ln>
        </p:spPr>
        <p:txBody>
          <a:bodyPr wrap="square">
            <a:spAutoFit/>
          </a:bodyPr>
          <a:lstStyle/>
          <a:p>
            <a:r>
              <a:rPr lang="nl-NL" sz="2600" b="1" dirty="0" smtClean="0"/>
              <a:t>Openbaring 17</a:t>
            </a:r>
          </a:p>
          <a:p>
            <a:r>
              <a:rPr lang="nl-NL" sz="2600" dirty="0" smtClean="0">
                <a:solidFill>
                  <a:schemeClr val="bg1">
                    <a:lumMod val="65000"/>
                  </a:schemeClr>
                </a:solidFill>
              </a:rPr>
              <a:t>4 </a:t>
            </a:r>
            <a:r>
              <a:rPr lang="nl-NL" sz="2600" dirty="0">
                <a:solidFill>
                  <a:schemeClr val="bg1">
                    <a:lumMod val="65000"/>
                  </a:schemeClr>
                </a:solidFill>
              </a:rPr>
              <a:t>En de vrouw was bekleed met purper en scharlaken, en getooid met goud, edelgesteente en parels, en zij had een gouden drinkbeker in haar hand, vol van gruwelen en van onreinheid van haar hoererij.</a:t>
            </a:r>
          </a:p>
          <a:p>
            <a:r>
              <a:rPr lang="nl-NL" sz="2600" dirty="0"/>
              <a:t>5 En op haar voorhoofd stond een naam geschreven: Geheimenis, het grote Babylon, de moeder van de hoeren en van de gruwelen van de aarde.</a:t>
            </a:r>
          </a:p>
        </p:txBody>
      </p:sp>
      <p:sp>
        <p:nvSpPr>
          <p:cNvPr id="2" name="Rechthoek 1"/>
          <p:cNvSpPr/>
          <p:nvPr/>
        </p:nvSpPr>
        <p:spPr>
          <a:xfrm>
            <a:off x="928255" y="5225580"/>
            <a:ext cx="6636327" cy="1200329"/>
          </a:xfrm>
          <a:prstGeom prst="rect">
            <a:avLst/>
          </a:prstGeom>
          <a:ln w="12700">
            <a:solidFill>
              <a:schemeClr val="tx1"/>
            </a:solidFill>
          </a:ln>
        </p:spPr>
        <p:txBody>
          <a:bodyPr wrap="square">
            <a:spAutoFit/>
          </a:bodyPr>
          <a:lstStyle/>
          <a:p>
            <a:pPr algn="r"/>
            <a:r>
              <a:rPr lang="nl-NL" sz="2400" dirty="0" smtClean="0"/>
              <a:t>En </a:t>
            </a:r>
            <a:r>
              <a:rPr lang="nl-NL" sz="2400" dirty="0"/>
              <a:t>de vrouw die u gezien hebt, is de grote stad, die </a:t>
            </a:r>
            <a:r>
              <a:rPr lang="nl-NL" sz="2400" dirty="0" smtClean="0"/>
              <a:t>het koninkrijk heeft over </a:t>
            </a:r>
            <a:r>
              <a:rPr lang="nl-NL" sz="2400" dirty="0"/>
              <a:t>de koningen van de aarde</a:t>
            </a:r>
            <a:r>
              <a:rPr lang="nl-NL" sz="2400" dirty="0" smtClean="0"/>
              <a:t>.</a:t>
            </a:r>
          </a:p>
          <a:p>
            <a:pPr algn="r"/>
            <a:r>
              <a:rPr lang="nl-NL" sz="2400" b="1" i="1" dirty="0" smtClean="0"/>
              <a:t>vers </a:t>
            </a:r>
            <a:r>
              <a:rPr lang="nl-NL" sz="2400" b="1" i="1" dirty="0"/>
              <a:t>18</a:t>
            </a:r>
          </a:p>
        </p:txBody>
      </p:sp>
    </p:spTree>
    <p:extLst>
      <p:ext uri="{BB962C8B-B14F-4D97-AF65-F5344CB8AC3E}">
        <p14:creationId xmlns:p14="http://schemas.microsoft.com/office/powerpoint/2010/main" val="2622094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99679" y="585251"/>
            <a:ext cx="8075393" cy="2246769"/>
          </a:xfrm>
          <a:prstGeom prst="rect">
            <a:avLst/>
          </a:prstGeom>
        </p:spPr>
        <p:txBody>
          <a:bodyPr wrap="square">
            <a:spAutoFit/>
          </a:bodyPr>
          <a:lstStyle/>
          <a:p>
            <a:r>
              <a:rPr lang="nl-NL" sz="2800" b="1" dirty="0" smtClean="0">
                <a:solidFill>
                  <a:srgbClr val="002060"/>
                </a:solidFill>
              </a:rPr>
              <a:t>Daniël 2</a:t>
            </a:r>
          </a:p>
          <a:p>
            <a:r>
              <a:rPr lang="nl-NL" sz="2800" dirty="0" smtClean="0">
                <a:solidFill>
                  <a:srgbClr val="002060"/>
                </a:solidFill>
              </a:rPr>
              <a:t>36 </a:t>
            </a:r>
            <a:r>
              <a:rPr lang="nl-NL" sz="2800" dirty="0">
                <a:solidFill>
                  <a:srgbClr val="002060"/>
                </a:solidFill>
              </a:rPr>
              <a:t>Dit is de droom. Nu zullen wij de uitleg ervan in de tegenwoordigheid van de koning vertellen:</a:t>
            </a:r>
          </a:p>
          <a:p>
            <a:r>
              <a:rPr lang="nl-NL" sz="2800" dirty="0">
                <a:solidFill>
                  <a:srgbClr val="002060"/>
                </a:solidFill>
              </a:rPr>
              <a:t>37 U, o koning, </a:t>
            </a:r>
            <a:r>
              <a:rPr lang="nl-NL" sz="2800" dirty="0" smtClean="0">
                <a:solidFill>
                  <a:srgbClr val="002060"/>
                </a:solidFill>
              </a:rPr>
              <a:t>(…)</a:t>
            </a:r>
          </a:p>
          <a:p>
            <a:r>
              <a:rPr lang="nl-NL" sz="2800" dirty="0" smtClean="0">
                <a:solidFill>
                  <a:srgbClr val="002060"/>
                </a:solidFill>
              </a:rPr>
              <a:t>38 …….</a:t>
            </a:r>
            <a:r>
              <a:rPr lang="nl-NL" sz="2800" dirty="0" smtClean="0">
                <a:solidFill>
                  <a:srgbClr val="002060"/>
                </a:solidFill>
                <a:effectLst>
                  <a:outerShdw blurRad="38100" dist="38100" dir="2700000" algn="tl">
                    <a:srgbClr val="000000">
                      <a:alpha val="43137"/>
                    </a:srgbClr>
                  </a:outerShdw>
                </a:effectLst>
              </a:rPr>
              <a:t>U </a:t>
            </a:r>
            <a:r>
              <a:rPr lang="nl-NL" sz="2800" dirty="0">
                <a:solidFill>
                  <a:srgbClr val="002060"/>
                </a:solidFill>
                <a:effectLst>
                  <a:outerShdw blurRad="38100" dist="38100" dir="2700000" algn="tl">
                    <a:srgbClr val="000000">
                      <a:alpha val="43137"/>
                    </a:srgbClr>
                  </a:outerShdw>
                </a:effectLst>
              </a:rPr>
              <a:t>bent dat gouden hoofd</a:t>
            </a:r>
            <a:r>
              <a:rPr lang="nl-NL" sz="2800" dirty="0" smtClean="0">
                <a:solidFill>
                  <a:srgbClr val="002060"/>
                </a:solidFill>
                <a:effectLst>
                  <a:outerShdw blurRad="38100" dist="38100" dir="2700000" algn="tl">
                    <a:srgbClr val="000000">
                      <a:alpha val="43137"/>
                    </a:srgbClr>
                  </a:outerShdw>
                </a:effectLst>
              </a:rPr>
              <a:t>.</a:t>
            </a:r>
            <a:endParaRPr lang="nl-NL" sz="2800" dirty="0">
              <a:solidFill>
                <a:srgbClr val="002060"/>
              </a:solidFill>
              <a:effectLst>
                <a:outerShdw blurRad="38100" dist="38100" dir="2700000" algn="tl">
                  <a:srgbClr val="000000">
                    <a:alpha val="43137"/>
                  </a:srgbClr>
                </a:outerShdw>
              </a:effectLst>
            </a:endParaRPr>
          </a:p>
        </p:txBody>
      </p:sp>
      <p:sp>
        <p:nvSpPr>
          <p:cNvPr id="3" name="Tekstvak 2"/>
          <p:cNvSpPr txBox="1"/>
          <p:nvPr/>
        </p:nvSpPr>
        <p:spPr>
          <a:xfrm>
            <a:off x="1640935" y="5826399"/>
            <a:ext cx="5392882" cy="492443"/>
          </a:xfrm>
          <a:prstGeom prst="rect">
            <a:avLst/>
          </a:prstGeom>
          <a:noFill/>
          <a:ln w="12700">
            <a:solidFill>
              <a:schemeClr val="tx1"/>
            </a:solidFill>
          </a:ln>
        </p:spPr>
        <p:txBody>
          <a:bodyPr wrap="square" rtlCol="0">
            <a:spAutoFit/>
          </a:bodyPr>
          <a:lstStyle/>
          <a:p>
            <a:r>
              <a:rPr lang="nl-NL" sz="2600" dirty="0" smtClean="0"/>
              <a:t>&gt; Babylonische rijk, hoofdstad: Babel</a:t>
            </a:r>
            <a:endParaRPr lang="nl-NL" sz="2600" dirty="0"/>
          </a:p>
        </p:txBody>
      </p:sp>
      <p:pic>
        <p:nvPicPr>
          <p:cNvPr id="5" name="Afbeelding 4"/>
          <p:cNvPicPr>
            <a:picLocks noChangeAspect="1"/>
          </p:cNvPicPr>
          <p:nvPr/>
        </p:nvPicPr>
        <p:blipFill>
          <a:blip r:embed="rId2"/>
          <a:stretch>
            <a:fillRect/>
          </a:stretch>
        </p:blipFill>
        <p:spPr>
          <a:xfrm>
            <a:off x="8979408" y="0"/>
            <a:ext cx="3212592" cy="6858000"/>
          </a:xfrm>
          <a:prstGeom prst="rect">
            <a:avLst/>
          </a:prstGeom>
        </p:spPr>
      </p:pic>
    </p:spTree>
    <p:extLst>
      <p:ext uri="{BB962C8B-B14F-4D97-AF65-F5344CB8AC3E}">
        <p14:creationId xmlns:p14="http://schemas.microsoft.com/office/powerpoint/2010/main" val="23840649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4053333246"/>
              </p:ext>
            </p:extLst>
          </p:nvPr>
        </p:nvGraphicFramePr>
        <p:xfrm>
          <a:off x="125471" y="1475509"/>
          <a:ext cx="11950765" cy="3906981"/>
        </p:xfrm>
        <a:graphic>
          <a:graphicData uri="http://schemas.openxmlformats.org/presentationml/2006/ole">
            <mc:AlternateContent xmlns:mc="http://schemas.openxmlformats.org/markup-compatibility/2006">
              <mc:Choice xmlns:v="urn:schemas-microsoft-com:vml" Requires="v">
                <p:oleObj spid="_x0000_s1043" name="Worksheet" r:id="rId4" imgW="10401499" imgH="3400292" progId="Excel.Sheet.12">
                  <p:embed/>
                </p:oleObj>
              </mc:Choice>
              <mc:Fallback>
                <p:oleObj name="Worksheet" r:id="rId4" imgW="10401499" imgH="3400292" progId="Excel.Sheet.12">
                  <p:embed/>
                  <p:pic>
                    <p:nvPicPr>
                      <p:cNvPr id="0" name=""/>
                      <p:cNvPicPr/>
                      <p:nvPr/>
                    </p:nvPicPr>
                    <p:blipFill>
                      <a:blip r:embed="rId5"/>
                      <a:stretch>
                        <a:fillRect/>
                      </a:stretch>
                    </p:blipFill>
                    <p:spPr>
                      <a:xfrm>
                        <a:off x="125471" y="1475509"/>
                        <a:ext cx="11950765" cy="3906981"/>
                      </a:xfrm>
                      <a:prstGeom prst="rect">
                        <a:avLst/>
                      </a:prstGeom>
                    </p:spPr>
                  </p:pic>
                </p:oleObj>
              </mc:Fallback>
            </mc:AlternateContent>
          </a:graphicData>
        </a:graphic>
      </p:graphicFrame>
    </p:spTree>
    <p:extLst>
      <p:ext uri="{BB962C8B-B14F-4D97-AF65-F5344CB8AC3E}">
        <p14:creationId xmlns:p14="http://schemas.microsoft.com/office/powerpoint/2010/main" val="21213914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32063" y="254789"/>
            <a:ext cx="10086109" cy="4154984"/>
          </a:xfrm>
          <a:prstGeom prst="rect">
            <a:avLst/>
          </a:prstGeom>
        </p:spPr>
        <p:txBody>
          <a:bodyPr wrap="square">
            <a:spAutoFit/>
          </a:bodyPr>
          <a:lstStyle/>
          <a:p>
            <a:r>
              <a:rPr lang="nl-NL" sz="2400" b="1" dirty="0" smtClean="0"/>
              <a:t>Openbaring 18</a:t>
            </a:r>
          </a:p>
          <a:p>
            <a:r>
              <a:rPr lang="nl-NL" sz="2400" dirty="0" smtClean="0"/>
              <a:t>1 </a:t>
            </a:r>
            <a:r>
              <a:rPr lang="nl-NL" sz="2400" dirty="0"/>
              <a:t>Hierna zag ik een andere engel neerdalen uit de hemel. Hij had grote macht, en de aarde werd verlicht door zijn heerlijkheid.</a:t>
            </a:r>
          </a:p>
          <a:p>
            <a:r>
              <a:rPr lang="nl-NL" sz="2400" dirty="0"/>
              <a:t>2 En hij riep uit met krachtige stem: Zij is gevallen, zij is gevallen, het grote </a:t>
            </a:r>
            <a:r>
              <a:rPr lang="nl-NL" sz="2400" dirty="0" smtClean="0"/>
              <a:t>Babylon (…)</a:t>
            </a:r>
            <a:endParaRPr lang="nl-NL" sz="2400" dirty="0"/>
          </a:p>
          <a:p>
            <a:r>
              <a:rPr lang="nl-NL" sz="2400" dirty="0"/>
              <a:t>3 Want van de wijn van de toorn van haar hoererij hebben alle volken gedronken, en de koningen van de aarde hebben hoererij met haar bedreven, en de kooplieden van de aarde zijn rijk geworden door de kracht van haar losbandig leven</a:t>
            </a:r>
            <a:r>
              <a:rPr lang="nl-NL" sz="2400" dirty="0" smtClean="0"/>
              <a:t>.</a:t>
            </a:r>
          </a:p>
          <a:p>
            <a:r>
              <a:rPr lang="nl-NL" sz="2400" dirty="0" smtClean="0"/>
              <a:t>(…)</a:t>
            </a:r>
            <a:endParaRPr lang="nl-NL" sz="2400" dirty="0"/>
          </a:p>
          <a:p>
            <a:endParaRPr lang="nl-NL" sz="2400" dirty="0"/>
          </a:p>
        </p:txBody>
      </p:sp>
    </p:spTree>
    <p:extLst>
      <p:ext uri="{BB962C8B-B14F-4D97-AF65-F5344CB8AC3E}">
        <p14:creationId xmlns:p14="http://schemas.microsoft.com/office/powerpoint/2010/main" val="2747835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32063" y="254789"/>
            <a:ext cx="10086109" cy="3785652"/>
          </a:xfrm>
          <a:prstGeom prst="rect">
            <a:avLst/>
          </a:prstGeom>
        </p:spPr>
        <p:txBody>
          <a:bodyPr wrap="square">
            <a:spAutoFit/>
          </a:bodyPr>
          <a:lstStyle/>
          <a:p>
            <a:r>
              <a:rPr lang="nl-NL" sz="2400" b="1" dirty="0" smtClean="0"/>
              <a:t>Openbaring 18</a:t>
            </a:r>
          </a:p>
          <a:p>
            <a:r>
              <a:rPr lang="nl-NL" sz="2400" dirty="0" smtClean="0"/>
              <a:t>7  (…) Want </a:t>
            </a:r>
            <a:r>
              <a:rPr lang="nl-NL" sz="2400" dirty="0"/>
              <a:t>in haar hart zegt zij: Ik zit als een koningin en ben geen weduwe en ik zal zeker geen rouw zien.</a:t>
            </a:r>
          </a:p>
          <a:p>
            <a:r>
              <a:rPr lang="nl-NL" sz="2400" dirty="0"/>
              <a:t>8 Daarom zullen op één dag haar plagen komen: dood, rouw en honger, en met vuur zal zij verbrand worden, want sterk is de Heere God, Die haar oordeelt.</a:t>
            </a:r>
          </a:p>
          <a:p>
            <a:r>
              <a:rPr lang="nl-NL" sz="2400" dirty="0"/>
              <a:t>9 En de koningen van de aarde die hoererij met haar bedreven hebben en losbandig geleefd hebben, zullen huilen en rouw over haar bedrijven, wanneer zij de rook van haar verbranding zullen zien.</a:t>
            </a:r>
          </a:p>
          <a:p>
            <a:r>
              <a:rPr lang="nl-NL" sz="2400" dirty="0"/>
              <a:t>10 Zij blijven van verre staan uit vrees voor haar pijniging en zeggen: Wee, wee de grote stad Babylon, de sterke stad, want in één uur is uw oordeel gekomen</a:t>
            </a:r>
            <a:r>
              <a:rPr lang="nl-NL" sz="2400" dirty="0" smtClean="0"/>
              <a:t>.</a:t>
            </a:r>
            <a:endParaRPr lang="nl-NL" sz="2400" dirty="0"/>
          </a:p>
        </p:txBody>
      </p:sp>
    </p:spTree>
    <p:extLst>
      <p:ext uri="{BB962C8B-B14F-4D97-AF65-F5344CB8AC3E}">
        <p14:creationId xmlns:p14="http://schemas.microsoft.com/office/powerpoint/2010/main" val="25462507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32063" y="254789"/>
            <a:ext cx="10086109" cy="3416320"/>
          </a:xfrm>
          <a:prstGeom prst="rect">
            <a:avLst/>
          </a:prstGeom>
        </p:spPr>
        <p:txBody>
          <a:bodyPr wrap="square">
            <a:spAutoFit/>
          </a:bodyPr>
          <a:lstStyle/>
          <a:p>
            <a:r>
              <a:rPr lang="nl-NL" sz="2400" b="1" dirty="0" smtClean="0"/>
              <a:t>Openbaring 18</a:t>
            </a:r>
          </a:p>
          <a:p>
            <a:r>
              <a:rPr lang="nl-NL" sz="2400" dirty="0" smtClean="0"/>
              <a:t>11 </a:t>
            </a:r>
            <a:r>
              <a:rPr lang="nl-NL" sz="2400" dirty="0"/>
              <a:t>En de kooplieden van de aarde zullen over haar huilen en treuren, omdat niemand hun waren meer koopt:</a:t>
            </a:r>
          </a:p>
          <a:p>
            <a:r>
              <a:rPr lang="nl-NL" sz="2400" dirty="0"/>
              <a:t>12 koopwaar van goud, zilver, edelgesteente, parels, fijn linnen, purper, zijde en scharlaken, allerlei geurig hout, allerlei ivoren voorwerpen en allerlei voorwerpen van zeer kostbaar hout, koper, ijzer en marmer,</a:t>
            </a:r>
          </a:p>
          <a:p>
            <a:r>
              <a:rPr lang="nl-NL" sz="2400" dirty="0"/>
              <a:t>13 en kaneel, reukwerk, mirre, wierook, wijn, olie, meelbloem en tarwe, lastdieren en schapen, paarden en wagens, en lichamen en zielen van mensen.</a:t>
            </a:r>
          </a:p>
          <a:p>
            <a:r>
              <a:rPr lang="nl-NL" sz="2400" dirty="0" smtClean="0"/>
              <a:t>(…)</a:t>
            </a:r>
          </a:p>
        </p:txBody>
      </p:sp>
    </p:spTree>
    <p:extLst>
      <p:ext uri="{BB962C8B-B14F-4D97-AF65-F5344CB8AC3E}">
        <p14:creationId xmlns:p14="http://schemas.microsoft.com/office/powerpoint/2010/main" val="1847859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32063" y="254789"/>
            <a:ext cx="10086109" cy="3046988"/>
          </a:xfrm>
          <a:prstGeom prst="rect">
            <a:avLst/>
          </a:prstGeom>
        </p:spPr>
        <p:txBody>
          <a:bodyPr wrap="square">
            <a:spAutoFit/>
          </a:bodyPr>
          <a:lstStyle/>
          <a:p>
            <a:r>
              <a:rPr lang="nl-NL" sz="2400" b="1" dirty="0" smtClean="0"/>
              <a:t>Openbaring 18</a:t>
            </a:r>
          </a:p>
          <a:p>
            <a:r>
              <a:rPr lang="nl-NL" sz="2400" dirty="0" smtClean="0"/>
              <a:t>17 </a:t>
            </a:r>
            <a:r>
              <a:rPr lang="nl-NL" sz="2400" dirty="0"/>
              <a:t>En elke stuurman, al het volk op de schepen, zeelieden en allen die op zee hun werk doen, bleven van verre staan,</a:t>
            </a:r>
          </a:p>
          <a:p>
            <a:r>
              <a:rPr lang="nl-NL" sz="2400" dirty="0"/>
              <a:t>18 en zij riepen toen zij de rook van haar verbranding zagen: Welke stad was aan deze grote stad gelijk?</a:t>
            </a:r>
          </a:p>
          <a:p>
            <a:r>
              <a:rPr lang="nl-NL" sz="2400" dirty="0" smtClean="0"/>
              <a:t>21 </a:t>
            </a:r>
            <a:r>
              <a:rPr lang="nl-NL" sz="2400" dirty="0"/>
              <a:t>En een sterke engel hief een steen op als een grote molensteen, en wierp die in de zee, en zei: Zó zal Babylon, de grote stad, met geweld neergeworpen worden, en het zal nooit meer gevonden worden.</a:t>
            </a:r>
          </a:p>
        </p:txBody>
      </p:sp>
    </p:spTree>
    <p:extLst>
      <p:ext uri="{BB962C8B-B14F-4D97-AF65-F5344CB8AC3E}">
        <p14:creationId xmlns:p14="http://schemas.microsoft.com/office/powerpoint/2010/main" val="30397317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3507128" y="765375"/>
            <a:ext cx="5511478" cy="4133609"/>
          </a:xfrm>
          <a:prstGeom prst="rect">
            <a:avLst/>
          </a:prstGeom>
        </p:spPr>
      </p:pic>
      <p:sp>
        <p:nvSpPr>
          <p:cNvPr id="3" name="Tekstvak 2"/>
          <p:cNvSpPr txBox="1"/>
          <p:nvPr/>
        </p:nvSpPr>
        <p:spPr>
          <a:xfrm>
            <a:off x="2627454" y="5014730"/>
            <a:ext cx="11520668" cy="861774"/>
          </a:xfrm>
          <a:prstGeom prst="rect">
            <a:avLst/>
          </a:prstGeom>
          <a:noFill/>
        </p:spPr>
        <p:txBody>
          <a:bodyPr wrap="square" rtlCol="0">
            <a:spAutoFit/>
          </a:bodyPr>
          <a:lstStyle/>
          <a:p>
            <a:r>
              <a:rPr lang="nl-NL" sz="5000" b="1" dirty="0" smtClean="0"/>
              <a:t>David en Goliath (1 Sam.17)</a:t>
            </a:r>
            <a:endParaRPr lang="nl-NL" sz="5000" b="1" dirty="0"/>
          </a:p>
        </p:txBody>
      </p:sp>
    </p:spTree>
    <p:extLst>
      <p:ext uri="{BB962C8B-B14F-4D97-AF65-F5344CB8AC3E}">
        <p14:creationId xmlns:p14="http://schemas.microsoft.com/office/powerpoint/2010/main" val="4524565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p:cNvPicPr>
            <a:picLocks noChangeAspect="1"/>
          </p:cNvPicPr>
          <p:nvPr/>
        </p:nvPicPr>
        <p:blipFill>
          <a:blip r:embed="rId2"/>
          <a:stretch>
            <a:fillRect/>
          </a:stretch>
        </p:blipFill>
        <p:spPr>
          <a:xfrm>
            <a:off x="5899075" y="5517972"/>
            <a:ext cx="1391079" cy="1391079"/>
          </a:xfrm>
          <a:prstGeom prst="rect">
            <a:avLst/>
          </a:prstGeom>
        </p:spPr>
      </p:pic>
      <p:pic>
        <p:nvPicPr>
          <p:cNvPr id="4" name="Afbeelding 3"/>
          <p:cNvPicPr>
            <a:picLocks noChangeAspect="1"/>
          </p:cNvPicPr>
          <p:nvPr/>
        </p:nvPicPr>
        <p:blipFill>
          <a:blip r:embed="rId3"/>
          <a:stretch>
            <a:fillRect/>
          </a:stretch>
        </p:blipFill>
        <p:spPr>
          <a:xfrm>
            <a:off x="7178509" y="0"/>
            <a:ext cx="5013491" cy="6858000"/>
          </a:xfrm>
          <a:prstGeom prst="rect">
            <a:avLst/>
          </a:prstGeom>
        </p:spPr>
      </p:pic>
      <p:sp>
        <p:nvSpPr>
          <p:cNvPr id="5" name="Rechthoek 4"/>
          <p:cNvSpPr/>
          <p:nvPr/>
        </p:nvSpPr>
        <p:spPr>
          <a:xfrm>
            <a:off x="82332" y="3959862"/>
            <a:ext cx="6823000" cy="1938992"/>
          </a:xfrm>
          <a:prstGeom prst="rect">
            <a:avLst/>
          </a:prstGeom>
        </p:spPr>
        <p:txBody>
          <a:bodyPr wrap="square">
            <a:spAutoFit/>
          </a:bodyPr>
          <a:lstStyle/>
          <a:p>
            <a:r>
              <a:rPr lang="nl-NL" sz="2400" dirty="0"/>
              <a:t>5 Hij had een </a:t>
            </a:r>
            <a:r>
              <a:rPr lang="nl-NL" sz="2400" b="1" dirty="0" smtClean="0"/>
              <a:t>koperen</a:t>
            </a:r>
            <a:r>
              <a:rPr lang="nl-NL" sz="2400" dirty="0" smtClean="0"/>
              <a:t> helm (…) het </a:t>
            </a:r>
            <a:r>
              <a:rPr lang="nl-NL" sz="2400" dirty="0"/>
              <a:t>gewicht van het harnas was vijfduizend </a:t>
            </a:r>
            <a:r>
              <a:rPr lang="nl-NL" sz="2400" dirty="0" smtClean="0"/>
              <a:t>sikkel </a:t>
            </a:r>
            <a:r>
              <a:rPr lang="nl-NL" sz="2400" b="1" dirty="0" smtClean="0"/>
              <a:t>koper</a:t>
            </a:r>
            <a:r>
              <a:rPr lang="nl-NL" sz="2400" dirty="0" smtClean="0"/>
              <a:t> 6 </a:t>
            </a:r>
            <a:r>
              <a:rPr lang="nl-NL" sz="2400" dirty="0"/>
              <a:t>hij droeg een </a:t>
            </a:r>
            <a:r>
              <a:rPr lang="nl-NL" sz="2400" b="1" dirty="0" smtClean="0"/>
              <a:t>koperen</a:t>
            </a:r>
            <a:r>
              <a:rPr lang="nl-NL" sz="2400" dirty="0" smtClean="0"/>
              <a:t> scheenplaat </a:t>
            </a:r>
            <a:r>
              <a:rPr lang="nl-NL" sz="2400" dirty="0"/>
              <a:t>boven zijn voeten en een </a:t>
            </a:r>
            <a:r>
              <a:rPr lang="nl-NL" sz="2400" b="1" dirty="0" smtClean="0"/>
              <a:t>koperen</a:t>
            </a:r>
            <a:r>
              <a:rPr lang="nl-NL" sz="2400" dirty="0" smtClean="0"/>
              <a:t> werpspies </a:t>
            </a:r>
            <a:r>
              <a:rPr lang="nl-NL" sz="2400" dirty="0"/>
              <a:t>op zijn </a:t>
            </a:r>
            <a:r>
              <a:rPr lang="nl-NL" sz="2400" dirty="0" smtClean="0"/>
              <a:t>schouders. 7 (…) en </a:t>
            </a:r>
            <a:r>
              <a:rPr lang="nl-NL" sz="2400" dirty="0"/>
              <a:t>de punt van zijn speer was van zeshonderd sikkel </a:t>
            </a:r>
            <a:r>
              <a:rPr lang="nl-NL" sz="2400" b="1" dirty="0" smtClean="0"/>
              <a:t>ijzer</a:t>
            </a:r>
            <a:r>
              <a:rPr lang="nl-NL" sz="2400" dirty="0" smtClean="0"/>
              <a:t>….</a:t>
            </a:r>
            <a:endParaRPr lang="nl-NL" sz="2400" dirty="0"/>
          </a:p>
        </p:txBody>
      </p:sp>
      <p:cxnSp>
        <p:nvCxnSpPr>
          <p:cNvPr id="13" name="Rechte verbindingslijn 12"/>
          <p:cNvCxnSpPr/>
          <p:nvPr/>
        </p:nvCxnSpPr>
        <p:spPr>
          <a:xfrm flipV="1">
            <a:off x="6567592" y="4160545"/>
            <a:ext cx="907872" cy="38433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flipV="1">
            <a:off x="6532359" y="5153361"/>
            <a:ext cx="1019124" cy="36461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hthoek 17"/>
          <p:cNvSpPr/>
          <p:nvPr/>
        </p:nvSpPr>
        <p:spPr>
          <a:xfrm>
            <a:off x="277752" y="337260"/>
            <a:ext cx="6354402" cy="2677656"/>
          </a:xfrm>
          <a:prstGeom prst="rect">
            <a:avLst/>
          </a:prstGeom>
        </p:spPr>
        <p:txBody>
          <a:bodyPr wrap="square">
            <a:spAutoFit/>
          </a:bodyPr>
          <a:lstStyle/>
          <a:p>
            <a:r>
              <a:rPr lang="nl-NL" sz="2400" dirty="0"/>
              <a:t>34 Toen zei David tegen Saul: Uw dienaar weidde de schapen van zijn vader, en kwam er een </a:t>
            </a:r>
            <a:r>
              <a:rPr lang="nl-NL" sz="2400" b="1" dirty="0"/>
              <a:t>leeuw</a:t>
            </a:r>
            <a:r>
              <a:rPr lang="nl-NL" sz="2400" dirty="0"/>
              <a:t> of een </a:t>
            </a:r>
            <a:r>
              <a:rPr lang="nl-NL" sz="2400" b="1" dirty="0"/>
              <a:t>beer</a:t>
            </a:r>
            <a:r>
              <a:rPr lang="nl-NL" sz="2400" dirty="0"/>
              <a:t> die een schaap van de kudde wegnam,</a:t>
            </a:r>
          </a:p>
          <a:p>
            <a:r>
              <a:rPr lang="nl-NL" sz="2400" dirty="0" smtClean="0"/>
              <a:t>(…)</a:t>
            </a:r>
            <a:endParaRPr lang="nl-NL" sz="2400" dirty="0"/>
          </a:p>
          <a:p>
            <a:r>
              <a:rPr lang="nl-NL" sz="2400" dirty="0"/>
              <a:t>36 Uw dienaar heeft zowel </a:t>
            </a:r>
            <a:r>
              <a:rPr lang="nl-NL" sz="2400" b="1" dirty="0"/>
              <a:t>leeuw</a:t>
            </a:r>
            <a:r>
              <a:rPr lang="nl-NL" sz="2400" dirty="0"/>
              <a:t> als </a:t>
            </a:r>
            <a:r>
              <a:rPr lang="nl-NL" sz="2400" b="1" dirty="0"/>
              <a:t>beer</a:t>
            </a:r>
            <a:r>
              <a:rPr lang="nl-NL" sz="2400" dirty="0"/>
              <a:t> verslagen.</a:t>
            </a:r>
          </a:p>
        </p:txBody>
      </p:sp>
      <p:cxnSp>
        <p:nvCxnSpPr>
          <p:cNvPr id="19" name="Rechte verbindingslijn 18"/>
          <p:cNvCxnSpPr/>
          <p:nvPr/>
        </p:nvCxnSpPr>
        <p:spPr>
          <a:xfrm>
            <a:off x="6594615" y="1101686"/>
            <a:ext cx="1252018" cy="3855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flipV="1">
            <a:off x="5850725" y="2251702"/>
            <a:ext cx="1562858" cy="1835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hthoek 27"/>
          <p:cNvSpPr/>
          <p:nvPr/>
        </p:nvSpPr>
        <p:spPr>
          <a:xfrm>
            <a:off x="82332" y="6173120"/>
            <a:ext cx="6096000" cy="461665"/>
          </a:xfrm>
          <a:prstGeom prst="rect">
            <a:avLst/>
          </a:prstGeom>
        </p:spPr>
        <p:txBody>
          <a:bodyPr>
            <a:spAutoFit/>
          </a:bodyPr>
          <a:lstStyle/>
          <a:p>
            <a:r>
              <a:rPr lang="nl-NL" sz="2400" dirty="0"/>
              <a:t>40 Hij </a:t>
            </a:r>
            <a:r>
              <a:rPr lang="nl-NL" sz="2400" dirty="0" smtClean="0"/>
              <a:t>(…) koos </a:t>
            </a:r>
            <a:r>
              <a:rPr lang="nl-NL" sz="2400" dirty="0"/>
              <a:t>voor zich </a:t>
            </a:r>
            <a:r>
              <a:rPr lang="nl-NL" sz="2400" b="1" dirty="0"/>
              <a:t>vijf</a:t>
            </a:r>
            <a:r>
              <a:rPr lang="nl-NL" sz="2400" dirty="0"/>
              <a:t> gladde </a:t>
            </a:r>
            <a:r>
              <a:rPr lang="nl-NL" sz="2400" b="1" dirty="0"/>
              <a:t>stenen </a:t>
            </a:r>
          </a:p>
        </p:txBody>
      </p:sp>
    </p:spTree>
    <p:extLst>
      <p:ext uri="{BB962C8B-B14F-4D97-AF65-F5344CB8AC3E}">
        <p14:creationId xmlns:p14="http://schemas.microsoft.com/office/powerpoint/2010/main" val="15684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2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7178509" y="0"/>
            <a:ext cx="5013491" cy="6858000"/>
          </a:xfrm>
          <a:prstGeom prst="rect">
            <a:avLst/>
          </a:prstGeom>
        </p:spPr>
      </p:pic>
      <p:sp>
        <p:nvSpPr>
          <p:cNvPr id="2" name="Tekstvak 1"/>
          <p:cNvSpPr txBox="1"/>
          <p:nvPr/>
        </p:nvSpPr>
        <p:spPr>
          <a:xfrm>
            <a:off x="418641" y="2192357"/>
            <a:ext cx="5133860" cy="461665"/>
          </a:xfrm>
          <a:prstGeom prst="rect">
            <a:avLst/>
          </a:prstGeom>
          <a:noFill/>
        </p:spPr>
        <p:txBody>
          <a:bodyPr wrap="square" rtlCol="0">
            <a:spAutoFit/>
          </a:bodyPr>
          <a:lstStyle/>
          <a:p>
            <a:pPr marL="285750" indent="-285750">
              <a:buFont typeface="Wingdings" panose="05000000000000000000" pitchFamily="2" charset="2"/>
              <a:buChar char="q"/>
            </a:pPr>
            <a:r>
              <a:rPr lang="nl-NL" sz="2400" b="1" dirty="0" smtClean="0"/>
              <a:t> 6</a:t>
            </a:r>
            <a:r>
              <a:rPr lang="nl-NL" sz="2400" dirty="0" smtClean="0"/>
              <a:t>00 sikkel ijzer (1Sam.17:7)</a:t>
            </a:r>
            <a:endParaRPr lang="nl-NL" sz="2400" dirty="0"/>
          </a:p>
        </p:txBody>
      </p:sp>
      <p:sp>
        <p:nvSpPr>
          <p:cNvPr id="11" name="Tekstvak 10"/>
          <p:cNvSpPr txBox="1"/>
          <p:nvPr/>
        </p:nvSpPr>
        <p:spPr>
          <a:xfrm>
            <a:off x="418641" y="2748442"/>
            <a:ext cx="5133860" cy="830997"/>
          </a:xfrm>
          <a:prstGeom prst="rect">
            <a:avLst/>
          </a:prstGeom>
          <a:noFill/>
        </p:spPr>
        <p:txBody>
          <a:bodyPr wrap="square" rtlCol="0">
            <a:spAutoFit/>
          </a:bodyPr>
          <a:lstStyle/>
          <a:p>
            <a:pPr marL="285750" indent="-285750">
              <a:buFont typeface="Wingdings" panose="05000000000000000000" pitchFamily="2" charset="2"/>
              <a:buChar char="q"/>
            </a:pPr>
            <a:r>
              <a:rPr lang="nl-NL" sz="2400" b="1" dirty="0" smtClean="0"/>
              <a:t> 6 </a:t>
            </a:r>
            <a:r>
              <a:rPr lang="nl-NL" sz="2400" dirty="0" smtClean="0"/>
              <a:t>onderdelen uitrusting Goliath (1Sam.17:5-7)</a:t>
            </a:r>
            <a:endParaRPr lang="nl-NL" sz="2400" dirty="0"/>
          </a:p>
        </p:txBody>
      </p:sp>
      <p:sp>
        <p:nvSpPr>
          <p:cNvPr id="12" name="Tekstvak 11"/>
          <p:cNvSpPr txBox="1"/>
          <p:nvPr/>
        </p:nvSpPr>
        <p:spPr>
          <a:xfrm>
            <a:off x="418640" y="3673859"/>
            <a:ext cx="6257581" cy="461665"/>
          </a:xfrm>
          <a:prstGeom prst="rect">
            <a:avLst/>
          </a:prstGeom>
          <a:noFill/>
        </p:spPr>
        <p:txBody>
          <a:bodyPr wrap="square" rtlCol="0">
            <a:spAutoFit/>
          </a:bodyPr>
          <a:lstStyle/>
          <a:p>
            <a:pPr marL="285750" indent="-285750">
              <a:buFont typeface="Wingdings" panose="05000000000000000000" pitchFamily="2" charset="2"/>
              <a:buChar char="q"/>
            </a:pPr>
            <a:r>
              <a:rPr lang="nl-NL" sz="2400" dirty="0" smtClean="0"/>
              <a:t> </a:t>
            </a:r>
            <a:r>
              <a:rPr lang="nl-NL" sz="2400" b="1" dirty="0"/>
              <a:t>6 </a:t>
            </a:r>
            <a:r>
              <a:rPr lang="nl-NL" sz="2400" dirty="0"/>
              <a:t>el en een </a:t>
            </a:r>
            <a:r>
              <a:rPr lang="nl-NL" sz="2400" dirty="0" smtClean="0"/>
              <a:t>span: </a:t>
            </a:r>
            <a:r>
              <a:rPr lang="nl-NL" sz="2400" smtClean="0"/>
              <a:t>Goliaths lengte(1Sam.17:4</a:t>
            </a:r>
            <a:r>
              <a:rPr lang="nl-NL" sz="2400" dirty="0" smtClean="0"/>
              <a:t>)</a:t>
            </a:r>
            <a:endParaRPr lang="nl-NL" sz="2400" dirty="0"/>
          </a:p>
        </p:txBody>
      </p:sp>
      <p:sp>
        <p:nvSpPr>
          <p:cNvPr id="6" name="Rechthoek 5"/>
          <p:cNvSpPr/>
          <p:nvPr/>
        </p:nvSpPr>
        <p:spPr>
          <a:xfrm>
            <a:off x="304798" y="213119"/>
            <a:ext cx="8618863" cy="1569660"/>
          </a:xfrm>
          <a:prstGeom prst="rect">
            <a:avLst/>
          </a:prstGeom>
        </p:spPr>
        <p:txBody>
          <a:bodyPr wrap="square">
            <a:spAutoFit/>
          </a:bodyPr>
          <a:lstStyle/>
          <a:p>
            <a:r>
              <a:rPr lang="nl-NL" sz="2400" b="1" dirty="0" smtClean="0"/>
              <a:t>Openbaring 13:18</a:t>
            </a:r>
          </a:p>
          <a:p>
            <a:r>
              <a:rPr lang="nl-NL" sz="2400" dirty="0" smtClean="0"/>
              <a:t>….wie </a:t>
            </a:r>
            <a:r>
              <a:rPr lang="nl-NL" sz="2400" dirty="0"/>
              <a:t>verstand heeft, laat hij het getal van het beest berekenen, want het is een getal van een mens, en zijn getal is </a:t>
            </a:r>
            <a:r>
              <a:rPr lang="nl-NL" sz="2400" dirty="0">
                <a:effectLst>
                  <a:outerShdw blurRad="38100" dist="38100" dir="2700000" algn="tl">
                    <a:srgbClr val="000000">
                      <a:alpha val="43137"/>
                    </a:srgbClr>
                  </a:outerShdw>
                </a:effectLst>
              </a:rPr>
              <a:t>zeshonderdzesenzestig</a:t>
            </a:r>
            <a:r>
              <a:rPr lang="nl-NL" sz="2400" dirty="0"/>
              <a:t>.</a:t>
            </a:r>
          </a:p>
        </p:txBody>
      </p:sp>
    </p:spTree>
    <p:extLst>
      <p:ext uri="{BB962C8B-B14F-4D97-AF65-F5344CB8AC3E}">
        <p14:creationId xmlns:p14="http://schemas.microsoft.com/office/powerpoint/2010/main" val="23290819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7178509" y="0"/>
            <a:ext cx="5013491" cy="6858000"/>
          </a:xfrm>
          <a:prstGeom prst="rect">
            <a:avLst/>
          </a:prstGeom>
        </p:spPr>
      </p:pic>
      <p:sp>
        <p:nvSpPr>
          <p:cNvPr id="2" name="Tekstvak 1"/>
          <p:cNvSpPr txBox="1"/>
          <p:nvPr/>
        </p:nvSpPr>
        <p:spPr>
          <a:xfrm>
            <a:off x="596339" y="3198167"/>
            <a:ext cx="5749378" cy="1200329"/>
          </a:xfrm>
          <a:prstGeom prst="rect">
            <a:avLst/>
          </a:prstGeom>
          <a:noFill/>
        </p:spPr>
        <p:txBody>
          <a:bodyPr wrap="square" rtlCol="0">
            <a:spAutoFit/>
          </a:bodyPr>
          <a:lstStyle/>
          <a:p>
            <a:pPr marL="285750" indent="-285750">
              <a:buFont typeface="Wingdings" panose="05000000000000000000" pitchFamily="2" charset="2"/>
              <a:buChar char="q"/>
            </a:pPr>
            <a:r>
              <a:rPr lang="nl-NL" sz="2400" b="1" dirty="0" smtClean="0"/>
              <a:t> 42 </a:t>
            </a:r>
            <a:r>
              <a:rPr lang="nl-NL" sz="2400" dirty="0" smtClean="0"/>
              <a:t>dagen lasterde Goliath de God van Israël en op de </a:t>
            </a:r>
            <a:r>
              <a:rPr lang="nl-NL" sz="2400" b="1" dirty="0" smtClean="0"/>
              <a:t>42</a:t>
            </a:r>
            <a:r>
              <a:rPr lang="nl-NL" sz="2400" b="1" baseline="30000" dirty="0" smtClean="0"/>
              <a:t>e</a:t>
            </a:r>
            <a:r>
              <a:rPr lang="nl-NL" sz="2400" dirty="0" smtClean="0"/>
              <a:t> dag werd hij verslagen (1 Sam.17:16-20)</a:t>
            </a:r>
            <a:endParaRPr lang="nl-NL" sz="2400" dirty="0"/>
          </a:p>
        </p:txBody>
      </p:sp>
      <p:sp>
        <p:nvSpPr>
          <p:cNvPr id="6" name="Rechthoek 5"/>
          <p:cNvSpPr/>
          <p:nvPr/>
        </p:nvSpPr>
        <p:spPr>
          <a:xfrm>
            <a:off x="304798" y="213119"/>
            <a:ext cx="7781583" cy="1569660"/>
          </a:xfrm>
          <a:prstGeom prst="rect">
            <a:avLst/>
          </a:prstGeom>
        </p:spPr>
        <p:txBody>
          <a:bodyPr wrap="square">
            <a:spAutoFit/>
          </a:bodyPr>
          <a:lstStyle/>
          <a:p>
            <a:r>
              <a:rPr lang="nl-NL" sz="2400" b="1" dirty="0" smtClean="0"/>
              <a:t>Openbaring 13:5</a:t>
            </a:r>
          </a:p>
          <a:p>
            <a:r>
              <a:rPr lang="nl-NL" sz="2400" dirty="0"/>
              <a:t>5 En het werd een mond gegeven om grote woorden en godslasteringen te spreken, en het werd macht gegeven om dit </a:t>
            </a:r>
            <a:r>
              <a:rPr lang="nl-NL" sz="2400" dirty="0">
                <a:effectLst>
                  <a:outerShdw blurRad="38100" dist="38100" dir="2700000" algn="tl">
                    <a:srgbClr val="000000">
                      <a:alpha val="43137"/>
                    </a:srgbClr>
                  </a:outerShdw>
                </a:effectLst>
              </a:rPr>
              <a:t>tweeënveertig</a:t>
            </a:r>
            <a:r>
              <a:rPr lang="nl-NL" sz="2400" dirty="0"/>
              <a:t> maanden lang te doen.</a:t>
            </a:r>
          </a:p>
        </p:txBody>
      </p:sp>
    </p:spTree>
    <p:extLst>
      <p:ext uri="{BB962C8B-B14F-4D97-AF65-F5344CB8AC3E}">
        <p14:creationId xmlns:p14="http://schemas.microsoft.com/office/powerpoint/2010/main" val="10704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55543" y="637206"/>
            <a:ext cx="8075393" cy="3539430"/>
          </a:xfrm>
          <a:prstGeom prst="rect">
            <a:avLst/>
          </a:prstGeom>
        </p:spPr>
        <p:txBody>
          <a:bodyPr wrap="square">
            <a:spAutoFit/>
          </a:bodyPr>
          <a:lstStyle/>
          <a:p>
            <a:r>
              <a:rPr lang="nl-NL" sz="2800" b="1" dirty="0" smtClean="0">
                <a:solidFill>
                  <a:srgbClr val="002060"/>
                </a:solidFill>
              </a:rPr>
              <a:t>Daniël 2</a:t>
            </a:r>
          </a:p>
          <a:p>
            <a:r>
              <a:rPr lang="nl-NL" sz="2800" dirty="0">
                <a:solidFill>
                  <a:srgbClr val="002060"/>
                </a:solidFill>
              </a:rPr>
              <a:t>44 In de dagen van die koningen zal de God van de hemel echter een Koninkrijk doen opkomen dat voor </a:t>
            </a:r>
            <a:r>
              <a:rPr lang="nl-NL" sz="2800" dirty="0" smtClean="0">
                <a:solidFill>
                  <a:srgbClr val="002060"/>
                </a:solidFill>
              </a:rPr>
              <a:t>de </a:t>
            </a:r>
            <a:r>
              <a:rPr lang="nl-NL" sz="2800" dirty="0" err="1" smtClean="0">
                <a:solidFill>
                  <a:srgbClr val="002060"/>
                </a:solidFill>
              </a:rPr>
              <a:t>aeonen</a:t>
            </a:r>
            <a:r>
              <a:rPr lang="nl-NL" sz="2800" dirty="0" smtClean="0">
                <a:solidFill>
                  <a:srgbClr val="002060"/>
                </a:solidFill>
              </a:rPr>
              <a:t> niet </a:t>
            </a:r>
            <a:r>
              <a:rPr lang="nl-NL" sz="2800" dirty="0">
                <a:solidFill>
                  <a:srgbClr val="002060"/>
                </a:solidFill>
              </a:rPr>
              <a:t>te gronde zal gaan en waarvan de heerschappij niet op een ander volk zal overgaan. </a:t>
            </a:r>
            <a:endParaRPr lang="nl-NL" sz="2800" dirty="0" smtClean="0">
              <a:solidFill>
                <a:srgbClr val="002060"/>
              </a:solidFill>
            </a:endParaRPr>
          </a:p>
          <a:p>
            <a:r>
              <a:rPr lang="nl-NL" sz="2800" dirty="0" smtClean="0">
                <a:solidFill>
                  <a:srgbClr val="002060"/>
                </a:solidFill>
              </a:rPr>
              <a:t>Het </a:t>
            </a:r>
            <a:r>
              <a:rPr lang="nl-NL" sz="2800" dirty="0">
                <a:solidFill>
                  <a:srgbClr val="002060"/>
                </a:solidFill>
              </a:rPr>
              <a:t>zal al die andere koninkrijken verbrijzelen en tenietdoen, maar zelf zal </a:t>
            </a:r>
            <a:r>
              <a:rPr lang="nl-NL" sz="2800" dirty="0" smtClean="0">
                <a:solidFill>
                  <a:srgbClr val="002060"/>
                </a:solidFill>
              </a:rPr>
              <a:t>het standhouden voor de </a:t>
            </a:r>
            <a:r>
              <a:rPr lang="nl-NL" sz="2800" dirty="0" err="1" smtClean="0">
                <a:solidFill>
                  <a:srgbClr val="002060"/>
                </a:solidFill>
              </a:rPr>
              <a:t>aeonen</a:t>
            </a:r>
            <a:r>
              <a:rPr lang="nl-NL" sz="2800" dirty="0" smtClean="0">
                <a:solidFill>
                  <a:srgbClr val="002060"/>
                </a:solidFill>
              </a:rPr>
              <a:t>.</a:t>
            </a:r>
            <a:endParaRPr lang="nl-NL" sz="2800" dirty="0">
              <a:solidFill>
                <a:srgbClr val="002060"/>
              </a:solidFill>
            </a:endParaRPr>
          </a:p>
        </p:txBody>
      </p:sp>
      <p:pic>
        <p:nvPicPr>
          <p:cNvPr id="4" name="Afbeelding 3"/>
          <p:cNvPicPr>
            <a:picLocks noChangeAspect="1"/>
          </p:cNvPicPr>
          <p:nvPr/>
        </p:nvPicPr>
        <p:blipFill>
          <a:blip r:embed="rId2"/>
          <a:stretch>
            <a:fillRect/>
          </a:stretch>
        </p:blipFill>
        <p:spPr>
          <a:xfrm>
            <a:off x="8375072" y="637206"/>
            <a:ext cx="3621664" cy="5487370"/>
          </a:xfrm>
          <a:prstGeom prst="rect">
            <a:avLst/>
          </a:prstGeom>
        </p:spPr>
      </p:pic>
    </p:spTree>
    <p:extLst>
      <p:ext uri="{BB962C8B-B14F-4D97-AF65-F5344CB8AC3E}">
        <p14:creationId xmlns:p14="http://schemas.microsoft.com/office/powerpoint/2010/main" val="3580448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39486" y="2399667"/>
            <a:ext cx="11023023" cy="3785652"/>
          </a:xfrm>
          <a:prstGeom prst="rect">
            <a:avLst/>
          </a:prstGeom>
        </p:spPr>
        <p:txBody>
          <a:bodyPr wrap="square">
            <a:spAutoFit/>
          </a:bodyPr>
          <a:lstStyle/>
          <a:p>
            <a:r>
              <a:rPr lang="nl-NL" sz="2400" b="1" dirty="0"/>
              <a:t>Axiale periode</a:t>
            </a:r>
          </a:p>
          <a:p>
            <a:r>
              <a:rPr lang="nl-NL" sz="2400" dirty="0" smtClean="0"/>
              <a:t>De </a:t>
            </a:r>
            <a:r>
              <a:rPr lang="nl-NL" sz="2400" dirty="0"/>
              <a:t>axiale periode of spiltijdperk is de periode van 800 v.Chr. tot 200 v.Chr. waarin radicale culturele veranderingen plaatsvonden. De naam is gemunt </a:t>
            </a:r>
            <a:r>
              <a:rPr lang="nl-NL" sz="2400" dirty="0" smtClean="0"/>
              <a:t>(…) vanwege </a:t>
            </a:r>
            <a:r>
              <a:rPr lang="nl-NL" sz="2400" dirty="0"/>
              <a:t>de vernieuwingen in religie en filosofie in die periode. Naast het monotheïsme in het Midden-Oosten, ontstonden in China het confucianisme en taoïsme, in India het hindoeïsme en boeddhisme en in Griekenland het </a:t>
            </a:r>
            <a:r>
              <a:rPr lang="nl-NL" sz="2400" dirty="0" smtClean="0"/>
              <a:t>rationalisme </a:t>
            </a:r>
            <a:r>
              <a:rPr lang="nl-NL" sz="2400" i="1" dirty="0" smtClean="0"/>
              <a:t>(GO: </a:t>
            </a:r>
            <a:r>
              <a:rPr lang="es-ES" sz="2400" i="1" dirty="0"/>
              <a:t>Pythagoras, Sokrates, Plato en </a:t>
            </a:r>
            <a:r>
              <a:rPr lang="es-ES" sz="2400" i="1" dirty="0" smtClean="0"/>
              <a:t>Aristoteles)</a:t>
            </a:r>
            <a:r>
              <a:rPr lang="nl-NL" sz="2400" dirty="0" smtClean="0"/>
              <a:t>. </a:t>
            </a:r>
            <a:r>
              <a:rPr lang="nl-NL" sz="2400" dirty="0"/>
              <a:t>Deze veranderingen zouden tot op heden de basis vormen van de </a:t>
            </a:r>
            <a:r>
              <a:rPr lang="nl-NL" sz="2400" dirty="0" smtClean="0"/>
              <a:t>samenleving.</a:t>
            </a:r>
          </a:p>
          <a:p>
            <a:endParaRPr lang="nl-NL" sz="2400" dirty="0"/>
          </a:p>
          <a:p>
            <a:r>
              <a:rPr lang="nl-NL" sz="2400" i="1" dirty="0" smtClean="0">
                <a:sym typeface="Wingdings" panose="05000000000000000000" pitchFamily="2" charset="2"/>
              </a:rPr>
              <a:t> </a:t>
            </a:r>
            <a:r>
              <a:rPr lang="nl-NL" sz="2400" i="1" dirty="0" smtClean="0"/>
              <a:t>GO: ook het Judaïsme ontstond in die periode!</a:t>
            </a:r>
            <a:endParaRPr lang="nl-NL" sz="2400" i="1" dirty="0"/>
          </a:p>
        </p:txBody>
      </p:sp>
      <p:pic>
        <p:nvPicPr>
          <p:cNvPr id="3" name="Afbeelding 2"/>
          <p:cNvPicPr>
            <a:picLocks noChangeAspect="1"/>
          </p:cNvPicPr>
          <p:nvPr/>
        </p:nvPicPr>
        <p:blipFill>
          <a:blip r:embed="rId2"/>
          <a:stretch>
            <a:fillRect/>
          </a:stretch>
        </p:blipFill>
        <p:spPr>
          <a:xfrm>
            <a:off x="739486" y="393820"/>
            <a:ext cx="1806287" cy="1595553"/>
          </a:xfrm>
          <a:prstGeom prst="rect">
            <a:avLst/>
          </a:prstGeom>
        </p:spPr>
      </p:pic>
    </p:spTree>
    <p:extLst>
      <p:ext uri="{BB962C8B-B14F-4D97-AF65-F5344CB8AC3E}">
        <p14:creationId xmlns:p14="http://schemas.microsoft.com/office/powerpoint/2010/main" val="31201433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55543" y="637206"/>
            <a:ext cx="8075393" cy="3108543"/>
          </a:xfrm>
          <a:prstGeom prst="rect">
            <a:avLst/>
          </a:prstGeom>
        </p:spPr>
        <p:txBody>
          <a:bodyPr wrap="square">
            <a:spAutoFit/>
          </a:bodyPr>
          <a:lstStyle/>
          <a:p>
            <a:r>
              <a:rPr lang="nl-NL" sz="2800" b="1" dirty="0" smtClean="0">
                <a:solidFill>
                  <a:srgbClr val="002060"/>
                </a:solidFill>
              </a:rPr>
              <a:t>Daniël 2</a:t>
            </a:r>
          </a:p>
          <a:p>
            <a:r>
              <a:rPr lang="nl-NL" sz="2800" dirty="0">
                <a:solidFill>
                  <a:srgbClr val="002060"/>
                </a:solidFill>
              </a:rPr>
              <a:t>45 Daarom hebt u gezien dat, niet door mensenhanden, uit de berg een steen werd afgehouwen, die het ijzer, </a:t>
            </a:r>
            <a:r>
              <a:rPr lang="nl-NL" sz="2800" dirty="0" smtClean="0">
                <a:solidFill>
                  <a:srgbClr val="002060"/>
                </a:solidFill>
              </a:rPr>
              <a:t>koper, klei, </a:t>
            </a:r>
            <a:r>
              <a:rPr lang="nl-NL" sz="2800" dirty="0">
                <a:solidFill>
                  <a:srgbClr val="002060"/>
                </a:solidFill>
              </a:rPr>
              <a:t>zilver en goud verbrijzelde. De grote God heeft de koning laten weten wat er hierna geschieden zal. De droom is waar en de uitleg ervan betrouwbaar.</a:t>
            </a:r>
          </a:p>
        </p:txBody>
      </p:sp>
      <p:pic>
        <p:nvPicPr>
          <p:cNvPr id="4" name="Afbeelding 3"/>
          <p:cNvPicPr>
            <a:picLocks noChangeAspect="1"/>
          </p:cNvPicPr>
          <p:nvPr/>
        </p:nvPicPr>
        <p:blipFill>
          <a:blip r:embed="rId2"/>
          <a:stretch>
            <a:fillRect/>
          </a:stretch>
        </p:blipFill>
        <p:spPr>
          <a:xfrm>
            <a:off x="8375072" y="637206"/>
            <a:ext cx="3621664" cy="5487370"/>
          </a:xfrm>
          <a:prstGeom prst="rect">
            <a:avLst/>
          </a:prstGeom>
        </p:spPr>
      </p:pic>
    </p:spTree>
    <p:extLst>
      <p:ext uri="{BB962C8B-B14F-4D97-AF65-F5344CB8AC3E}">
        <p14:creationId xmlns:p14="http://schemas.microsoft.com/office/powerpoint/2010/main" val="331847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99679" y="585251"/>
            <a:ext cx="8075393" cy="2246769"/>
          </a:xfrm>
          <a:prstGeom prst="rect">
            <a:avLst/>
          </a:prstGeom>
        </p:spPr>
        <p:txBody>
          <a:bodyPr wrap="square">
            <a:spAutoFit/>
          </a:bodyPr>
          <a:lstStyle/>
          <a:p>
            <a:r>
              <a:rPr lang="nl-NL" sz="2800" b="1" dirty="0" smtClean="0">
                <a:solidFill>
                  <a:srgbClr val="002060"/>
                </a:solidFill>
              </a:rPr>
              <a:t>Daniël 2</a:t>
            </a:r>
          </a:p>
          <a:p>
            <a:r>
              <a:rPr lang="nl-NL" sz="2800" dirty="0">
                <a:solidFill>
                  <a:srgbClr val="002060"/>
                </a:solidFill>
              </a:rPr>
              <a:t>39 Na u zal </a:t>
            </a:r>
            <a:r>
              <a:rPr lang="nl-NL" sz="2800" dirty="0">
                <a:solidFill>
                  <a:srgbClr val="002060"/>
                </a:solidFill>
                <a:effectLst>
                  <a:outerShdw blurRad="38100" dist="38100" dir="2700000" algn="tl">
                    <a:srgbClr val="000000">
                      <a:alpha val="43137"/>
                    </a:srgbClr>
                  </a:outerShdw>
                </a:effectLst>
              </a:rPr>
              <a:t>een ander koninkrijk </a:t>
            </a:r>
            <a:r>
              <a:rPr lang="nl-NL" sz="2800" dirty="0">
                <a:solidFill>
                  <a:srgbClr val="002060"/>
                </a:solidFill>
              </a:rPr>
              <a:t>opkomen, lager in waarde dan het uwe. </a:t>
            </a:r>
            <a:endParaRPr lang="nl-NL" sz="2800" dirty="0" smtClean="0">
              <a:solidFill>
                <a:srgbClr val="002060"/>
              </a:solidFill>
            </a:endParaRPr>
          </a:p>
          <a:p>
            <a:r>
              <a:rPr lang="nl-NL" sz="2800" dirty="0" smtClean="0">
                <a:solidFill>
                  <a:schemeClr val="bg1">
                    <a:lumMod val="65000"/>
                  </a:schemeClr>
                </a:solidFill>
              </a:rPr>
              <a:t>Daarna </a:t>
            </a:r>
            <a:r>
              <a:rPr lang="nl-NL" sz="2800" dirty="0">
                <a:solidFill>
                  <a:schemeClr val="bg1">
                    <a:lumMod val="65000"/>
                  </a:schemeClr>
                </a:solidFill>
              </a:rPr>
              <a:t>nog een ander, het derde koninkrijk, van </a:t>
            </a:r>
            <a:r>
              <a:rPr lang="nl-NL" sz="2800" dirty="0" smtClean="0">
                <a:solidFill>
                  <a:schemeClr val="bg1">
                    <a:lumMod val="65000"/>
                  </a:schemeClr>
                </a:solidFill>
              </a:rPr>
              <a:t>koper, </a:t>
            </a:r>
            <a:r>
              <a:rPr lang="nl-NL" sz="2800" dirty="0">
                <a:solidFill>
                  <a:schemeClr val="bg1">
                    <a:lumMod val="65000"/>
                  </a:schemeClr>
                </a:solidFill>
              </a:rPr>
              <a:t>dat heersen zal over de hele aarde</a:t>
            </a:r>
            <a:r>
              <a:rPr lang="nl-NL" sz="2800" dirty="0" smtClean="0">
                <a:solidFill>
                  <a:schemeClr val="bg1">
                    <a:lumMod val="65000"/>
                  </a:schemeClr>
                </a:solidFill>
              </a:rPr>
              <a:t>.</a:t>
            </a:r>
            <a:endParaRPr lang="nl-NL" sz="2800" dirty="0">
              <a:solidFill>
                <a:schemeClr val="bg1">
                  <a:lumMod val="65000"/>
                </a:schemeClr>
              </a:solidFill>
            </a:endParaRPr>
          </a:p>
        </p:txBody>
      </p:sp>
      <p:sp>
        <p:nvSpPr>
          <p:cNvPr id="5" name="Tekstvak 4"/>
          <p:cNvSpPr txBox="1"/>
          <p:nvPr/>
        </p:nvSpPr>
        <p:spPr>
          <a:xfrm>
            <a:off x="830444" y="3713656"/>
            <a:ext cx="7242463" cy="492443"/>
          </a:xfrm>
          <a:prstGeom prst="rect">
            <a:avLst/>
          </a:prstGeom>
          <a:noFill/>
          <a:ln w="12700">
            <a:solidFill>
              <a:schemeClr val="tx1"/>
            </a:solidFill>
          </a:ln>
        </p:spPr>
        <p:txBody>
          <a:bodyPr wrap="square" rtlCol="0">
            <a:spAutoFit/>
          </a:bodyPr>
          <a:lstStyle/>
          <a:p>
            <a:r>
              <a:rPr lang="nl-NL" sz="2600" dirty="0" smtClean="0"/>
              <a:t>&gt; Zilver: rijk van Meden en Perzen, hoofdstad: Babel</a:t>
            </a:r>
            <a:endParaRPr lang="nl-NL" sz="2600" dirty="0"/>
          </a:p>
        </p:txBody>
      </p:sp>
      <p:pic>
        <p:nvPicPr>
          <p:cNvPr id="6" name="Afbeelding 5"/>
          <p:cNvPicPr>
            <a:picLocks noChangeAspect="1"/>
          </p:cNvPicPr>
          <p:nvPr/>
        </p:nvPicPr>
        <p:blipFill>
          <a:blip r:embed="rId2"/>
          <a:stretch>
            <a:fillRect/>
          </a:stretch>
        </p:blipFill>
        <p:spPr>
          <a:xfrm>
            <a:off x="8979408" y="0"/>
            <a:ext cx="3212592" cy="6858000"/>
          </a:xfrm>
          <a:prstGeom prst="rect">
            <a:avLst/>
          </a:prstGeom>
        </p:spPr>
      </p:pic>
    </p:spTree>
    <p:extLst>
      <p:ext uri="{BB962C8B-B14F-4D97-AF65-F5344CB8AC3E}">
        <p14:creationId xmlns:p14="http://schemas.microsoft.com/office/powerpoint/2010/main" val="159215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99679" y="585251"/>
            <a:ext cx="8075393" cy="2246769"/>
          </a:xfrm>
          <a:prstGeom prst="rect">
            <a:avLst/>
          </a:prstGeom>
        </p:spPr>
        <p:txBody>
          <a:bodyPr wrap="square">
            <a:spAutoFit/>
          </a:bodyPr>
          <a:lstStyle/>
          <a:p>
            <a:r>
              <a:rPr lang="nl-NL" sz="2800" b="1" dirty="0" smtClean="0">
                <a:solidFill>
                  <a:srgbClr val="002060"/>
                </a:solidFill>
              </a:rPr>
              <a:t>Daniël 2</a:t>
            </a:r>
          </a:p>
          <a:p>
            <a:r>
              <a:rPr lang="nl-NL" sz="2800" dirty="0">
                <a:solidFill>
                  <a:schemeClr val="bg1">
                    <a:lumMod val="65000"/>
                  </a:schemeClr>
                </a:solidFill>
              </a:rPr>
              <a:t>39 Na u zal een ander koninkrijk opkomen, lager in waarde dan het uwe. </a:t>
            </a:r>
            <a:endParaRPr lang="nl-NL" sz="2800" dirty="0" smtClean="0">
              <a:solidFill>
                <a:schemeClr val="bg1">
                  <a:lumMod val="65000"/>
                </a:schemeClr>
              </a:solidFill>
            </a:endParaRPr>
          </a:p>
          <a:p>
            <a:r>
              <a:rPr lang="nl-NL" sz="2800" dirty="0" smtClean="0">
                <a:solidFill>
                  <a:srgbClr val="002060"/>
                </a:solidFill>
              </a:rPr>
              <a:t>Daarna </a:t>
            </a:r>
            <a:r>
              <a:rPr lang="nl-NL" sz="2800" dirty="0">
                <a:solidFill>
                  <a:srgbClr val="002060"/>
                </a:solidFill>
              </a:rPr>
              <a:t>nog een ander, het </a:t>
            </a:r>
            <a:r>
              <a:rPr lang="nl-NL" sz="2800" dirty="0">
                <a:solidFill>
                  <a:srgbClr val="002060"/>
                </a:solidFill>
                <a:effectLst>
                  <a:outerShdw blurRad="38100" dist="38100" dir="2700000" algn="tl">
                    <a:srgbClr val="000000">
                      <a:alpha val="43137"/>
                    </a:srgbClr>
                  </a:outerShdw>
                </a:effectLst>
              </a:rPr>
              <a:t>derde</a:t>
            </a:r>
            <a:r>
              <a:rPr lang="nl-NL" sz="2800" dirty="0">
                <a:solidFill>
                  <a:srgbClr val="002060"/>
                </a:solidFill>
              </a:rPr>
              <a:t> koninkrijk, van </a:t>
            </a:r>
            <a:r>
              <a:rPr lang="nl-NL" sz="2800" dirty="0" smtClean="0">
                <a:solidFill>
                  <a:srgbClr val="002060"/>
                </a:solidFill>
              </a:rPr>
              <a:t>koper, </a:t>
            </a:r>
            <a:r>
              <a:rPr lang="nl-NL" sz="2800" dirty="0">
                <a:solidFill>
                  <a:srgbClr val="002060"/>
                </a:solidFill>
              </a:rPr>
              <a:t>dat heersen zal over de hele aarde</a:t>
            </a:r>
            <a:r>
              <a:rPr lang="nl-NL" sz="2800" dirty="0" smtClean="0">
                <a:solidFill>
                  <a:srgbClr val="002060"/>
                </a:solidFill>
              </a:rPr>
              <a:t>.</a:t>
            </a:r>
            <a:endParaRPr lang="nl-NL" sz="2800" dirty="0">
              <a:solidFill>
                <a:srgbClr val="002060"/>
              </a:solidFill>
            </a:endParaRPr>
          </a:p>
        </p:txBody>
      </p:sp>
      <p:sp>
        <p:nvSpPr>
          <p:cNvPr id="5" name="Tekstvak 4"/>
          <p:cNvSpPr txBox="1"/>
          <p:nvPr/>
        </p:nvSpPr>
        <p:spPr>
          <a:xfrm>
            <a:off x="1713672" y="5161381"/>
            <a:ext cx="5392882" cy="492443"/>
          </a:xfrm>
          <a:prstGeom prst="rect">
            <a:avLst/>
          </a:prstGeom>
          <a:noFill/>
          <a:ln w="12700">
            <a:solidFill>
              <a:schemeClr val="tx1"/>
            </a:solidFill>
          </a:ln>
        </p:spPr>
        <p:txBody>
          <a:bodyPr wrap="square" rtlCol="0">
            <a:spAutoFit/>
          </a:bodyPr>
          <a:lstStyle/>
          <a:p>
            <a:r>
              <a:rPr lang="nl-NL" sz="2600" dirty="0" smtClean="0"/>
              <a:t>&gt; Het Griekse rijk, hoofdstad: Babel</a:t>
            </a:r>
            <a:endParaRPr lang="nl-NL" sz="2600" dirty="0"/>
          </a:p>
        </p:txBody>
      </p:sp>
      <p:pic>
        <p:nvPicPr>
          <p:cNvPr id="3" name="Afbeelding 2"/>
          <p:cNvPicPr>
            <a:picLocks noChangeAspect="1"/>
          </p:cNvPicPr>
          <p:nvPr/>
        </p:nvPicPr>
        <p:blipFill>
          <a:blip r:embed="rId2"/>
          <a:stretch>
            <a:fillRect/>
          </a:stretch>
        </p:blipFill>
        <p:spPr>
          <a:xfrm>
            <a:off x="8979408" y="0"/>
            <a:ext cx="3212592" cy="6858000"/>
          </a:xfrm>
          <a:prstGeom prst="rect">
            <a:avLst/>
          </a:prstGeom>
        </p:spPr>
      </p:pic>
    </p:spTree>
    <p:extLst>
      <p:ext uri="{BB962C8B-B14F-4D97-AF65-F5344CB8AC3E}">
        <p14:creationId xmlns:p14="http://schemas.microsoft.com/office/powerpoint/2010/main" val="4170380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55543" y="637206"/>
            <a:ext cx="8075393" cy="2677656"/>
          </a:xfrm>
          <a:prstGeom prst="rect">
            <a:avLst/>
          </a:prstGeom>
        </p:spPr>
        <p:txBody>
          <a:bodyPr wrap="square">
            <a:spAutoFit/>
          </a:bodyPr>
          <a:lstStyle/>
          <a:p>
            <a:r>
              <a:rPr lang="nl-NL" sz="2800" b="1" dirty="0" smtClean="0">
                <a:solidFill>
                  <a:srgbClr val="002060"/>
                </a:solidFill>
              </a:rPr>
              <a:t>Daniël 2</a:t>
            </a:r>
          </a:p>
          <a:p>
            <a:r>
              <a:rPr lang="nl-NL" sz="2800" dirty="0" smtClean="0">
                <a:solidFill>
                  <a:srgbClr val="002060"/>
                </a:solidFill>
              </a:rPr>
              <a:t>40 </a:t>
            </a:r>
            <a:r>
              <a:rPr lang="nl-NL" sz="2800" dirty="0">
                <a:solidFill>
                  <a:srgbClr val="002060"/>
                </a:solidFill>
              </a:rPr>
              <a:t>En het </a:t>
            </a:r>
            <a:r>
              <a:rPr lang="nl-NL" sz="2800" dirty="0">
                <a:solidFill>
                  <a:srgbClr val="002060"/>
                </a:solidFill>
                <a:effectLst>
                  <a:outerShdw blurRad="38100" dist="38100" dir="2700000" algn="tl">
                    <a:srgbClr val="000000">
                      <a:alpha val="43137"/>
                    </a:srgbClr>
                  </a:outerShdw>
                </a:effectLst>
              </a:rPr>
              <a:t>vierde</a:t>
            </a:r>
            <a:r>
              <a:rPr lang="nl-NL" sz="2800" dirty="0">
                <a:solidFill>
                  <a:srgbClr val="002060"/>
                </a:solidFill>
              </a:rPr>
              <a:t> koninkrijk zal sterk zijn als ijzer, want het ijzer verbrijzelt en </a:t>
            </a:r>
            <a:r>
              <a:rPr lang="nl-NL" sz="2800" dirty="0" smtClean="0">
                <a:solidFill>
                  <a:srgbClr val="002060"/>
                </a:solidFill>
              </a:rPr>
              <a:t>overwint alles</a:t>
            </a:r>
            <a:r>
              <a:rPr lang="nl-NL" sz="2800" dirty="0">
                <a:solidFill>
                  <a:srgbClr val="002060"/>
                </a:solidFill>
              </a:rPr>
              <a:t>. Juist zoals het ijzer alles verplettert, zo verbrijzelt en verplettert dit koninkrijk alles.</a:t>
            </a:r>
          </a:p>
          <a:p>
            <a:endParaRPr lang="nl-NL" sz="2800" dirty="0">
              <a:solidFill>
                <a:srgbClr val="002060"/>
              </a:solidFill>
            </a:endParaRPr>
          </a:p>
        </p:txBody>
      </p:sp>
      <p:pic>
        <p:nvPicPr>
          <p:cNvPr id="3" name="Afbeelding 2"/>
          <p:cNvPicPr>
            <a:picLocks noChangeAspect="1"/>
          </p:cNvPicPr>
          <p:nvPr/>
        </p:nvPicPr>
        <p:blipFill>
          <a:blip r:embed="rId2"/>
          <a:stretch>
            <a:fillRect/>
          </a:stretch>
        </p:blipFill>
        <p:spPr>
          <a:xfrm>
            <a:off x="8979408" y="0"/>
            <a:ext cx="3212592" cy="6858000"/>
          </a:xfrm>
          <a:prstGeom prst="rect">
            <a:avLst/>
          </a:prstGeom>
        </p:spPr>
      </p:pic>
    </p:spTree>
    <p:extLst>
      <p:ext uri="{BB962C8B-B14F-4D97-AF65-F5344CB8AC3E}">
        <p14:creationId xmlns:p14="http://schemas.microsoft.com/office/powerpoint/2010/main" val="1528658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22490" y="-1"/>
            <a:ext cx="4128583" cy="3823855"/>
          </a:xfrm>
          <a:prstGeom prst="rect">
            <a:avLst/>
          </a:prstGeom>
        </p:spPr>
      </p:pic>
      <p:pic>
        <p:nvPicPr>
          <p:cNvPr id="4" name="Afbeelding 3"/>
          <p:cNvPicPr>
            <a:picLocks noChangeAspect="1"/>
          </p:cNvPicPr>
          <p:nvPr/>
        </p:nvPicPr>
        <p:blipFill>
          <a:blip r:embed="rId3"/>
          <a:stretch>
            <a:fillRect/>
          </a:stretch>
        </p:blipFill>
        <p:spPr>
          <a:xfrm>
            <a:off x="4093775" y="1885393"/>
            <a:ext cx="4257326" cy="3192994"/>
          </a:xfrm>
          <a:prstGeom prst="rect">
            <a:avLst/>
          </a:prstGeom>
        </p:spPr>
      </p:pic>
      <p:pic>
        <p:nvPicPr>
          <p:cNvPr id="6" name="Afbeelding 5"/>
          <p:cNvPicPr>
            <a:picLocks noChangeAspect="1"/>
          </p:cNvPicPr>
          <p:nvPr/>
        </p:nvPicPr>
        <p:blipFill>
          <a:blip r:embed="rId4"/>
          <a:stretch>
            <a:fillRect/>
          </a:stretch>
        </p:blipFill>
        <p:spPr>
          <a:xfrm>
            <a:off x="8351101" y="3064756"/>
            <a:ext cx="3735281" cy="3720508"/>
          </a:xfrm>
          <a:prstGeom prst="rect">
            <a:avLst/>
          </a:prstGeom>
        </p:spPr>
      </p:pic>
    </p:spTree>
    <p:extLst>
      <p:ext uri="{BB962C8B-B14F-4D97-AF65-F5344CB8AC3E}">
        <p14:creationId xmlns:p14="http://schemas.microsoft.com/office/powerpoint/2010/main" val="4048325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11089</TotalTime>
  <Words>3033</Words>
  <Application>Microsoft Office PowerPoint</Application>
  <PresentationFormat>Breedbeeld</PresentationFormat>
  <Paragraphs>172</Paragraphs>
  <Slides>50</Slides>
  <Notes>1</Notes>
  <HiddenSlides>0</HiddenSlides>
  <MMClips>0</MMClips>
  <ScaleCrop>false</ScaleCrop>
  <HeadingPairs>
    <vt:vector size="8" baseType="variant">
      <vt:variant>
        <vt:lpstr>Gebruikte lettertypen</vt:lpstr>
      </vt:variant>
      <vt:variant>
        <vt:i4>5</vt:i4>
      </vt:variant>
      <vt:variant>
        <vt:lpstr>Thema</vt:lpstr>
      </vt:variant>
      <vt:variant>
        <vt:i4>2</vt:i4>
      </vt:variant>
      <vt:variant>
        <vt:lpstr>Ingesloten OLE-bronprogramma's</vt:lpstr>
      </vt:variant>
      <vt:variant>
        <vt:i4>1</vt:i4>
      </vt:variant>
      <vt:variant>
        <vt:lpstr>Diatitels</vt:lpstr>
      </vt:variant>
      <vt:variant>
        <vt:i4>50</vt:i4>
      </vt:variant>
    </vt:vector>
  </HeadingPairs>
  <TitlesOfParts>
    <vt:vector size="58" baseType="lpstr">
      <vt:lpstr>Arial</vt:lpstr>
      <vt:lpstr>Calibri</vt:lpstr>
      <vt:lpstr>Calibri Light</vt:lpstr>
      <vt:lpstr>Verdana</vt:lpstr>
      <vt:lpstr>Wingdings</vt:lpstr>
      <vt:lpstr>Kantoorthema</vt:lpstr>
      <vt:lpstr>1_Kantoorthema</vt:lpstr>
      <vt:lpstr>Worksheet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 Oudijn</dc:creator>
  <cp:lastModifiedBy>Oudijn</cp:lastModifiedBy>
  <cp:revision>414</cp:revision>
  <dcterms:created xsi:type="dcterms:W3CDTF">2017-10-24T20:34:00Z</dcterms:created>
  <dcterms:modified xsi:type="dcterms:W3CDTF">2018-12-23T12:36:56Z</dcterms:modified>
</cp:coreProperties>
</file>