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338" r:id="rId2"/>
    <p:sldId id="286" r:id="rId3"/>
    <p:sldId id="394" r:id="rId4"/>
    <p:sldId id="350" r:id="rId5"/>
    <p:sldId id="304" r:id="rId6"/>
    <p:sldId id="375" r:id="rId7"/>
    <p:sldId id="389" r:id="rId8"/>
    <p:sldId id="392" r:id="rId9"/>
    <p:sldId id="393" r:id="rId10"/>
    <p:sldId id="391" r:id="rId11"/>
    <p:sldId id="306" r:id="rId12"/>
    <p:sldId id="308" r:id="rId13"/>
    <p:sldId id="390" r:id="rId14"/>
    <p:sldId id="312" r:id="rId15"/>
    <p:sldId id="395" r:id="rId16"/>
    <p:sldId id="379" r:id="rId17"/>
    <p:sldId id="314" r:id="rId18"/>
    <p:sldId id="315" r:id="rId19"/>
    <p:sldId id="317" r:id="rId20"/>
    <p:sldId id="318" r:id="rId21"/>
    <p:sldId id="328" r:id="rId22"/>
    <p:sldId id="316" r:id="rId23"/>
    <p:sldId id="396" r:id="rId24"/>
    <p:sldId id="321" r:id="rId25"/>
    <p:sldId id="319" r:id="rId26"/>
    <p:sldId id="325" r:id="rId27"/>
    <p:sldId id="326" r:id="rId28"/>
    <p:sldId id="322" r:id="rId29"/>
    <p:sldId id="331" r:id="rId30"/>
    <p:sldId id="330" r:id="rId31"/>
    <p:sldId id="351" r:id="rId32"/>
    <p:sldId id="381" r:id="rId33"/>
    <p:sldId id="382" r:id="rId34"/>
    <p:sldId id="397" r:id="rId35"/>
    <p:sldId id="398" r:id="rId36"/>
    <p:sldId id="399" r:id="rId37"/>
    <p:sldId id="388" r:id="rId38"/>
    <p:sldId id="323" r:id="rId39"/>
    <p:sldId id="324" r:id="rId40"/>
    <p:sldId id="327" r:id="rId4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601D1-06E2-4E3B-B380-0EA5476D3AD4}" type="datetimeFigureOut">
              <a:rPr lang="nl-NL" smtClean="0"/>
              <a:t>4-10-2014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333C8-B77B-4CE7-A0D9-5D292CB9F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19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205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3898261" y="8685213"/>
            <a:ext cx="2971800" cy="458787"/>
          </a:xfrm>
        </p:spPr>
        <p:txBody>
          <a:bodyPr/>
          <a:lstStyle/>
          <a:p>
            <a:fld id="{614333C8-B77B-4CE7-A0D9-5D292CB9FA6E}" type="slidenum">
              <a:rPr lang="nl-NL" smtClean="0"/>
              <a:t>10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790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11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990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12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998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13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01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6280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15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738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16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328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17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690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3472501"/>
            <a:ext cx="5486400" cy="5494078"/>
          </a:xfrm>
        </p:spPr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18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041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51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6235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4127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335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22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7402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23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0958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3898261" y="8685213"/>
            <a:ext cx="2971800" cy="458787"/>
          </a:xfrm>
        </p:spPr>
        <p:txBody>
          <a:bodyPr/>
          <a:lstStyle/>
          <a:p>
            <a:fld id="{614333C8-B77B-4CE7-A0D9-5D292CB9FA6E}" type="slidenum">
              <a:rPr lang="nl-NL" smtClean="0"/>
              <a:t>24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2761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25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89919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26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5166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3472501"/>
            <a:ext cx="5486400" cy="5494078"/>
          </a:xfrm>
        </p:spPr>
        <p:txBody>
          <a:bodyPr/>
          <a:lstStyle/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27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507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28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2121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29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87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1168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3472501"/>
            <a:ext cx="5486400" cy="5494078"/>
          </a:xfrm>
        </p:spPr>
        <p:txBody>
          <a:bodyPr/>
          <a:lstStyle/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30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878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31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5282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32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3644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33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1216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34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3479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35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6245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36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6583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37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8037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38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6357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39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6241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33C8-B77B-4CE7-A0D9-5D292CB9FA6E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2148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387350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40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8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563563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5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080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563563"/>
            <a:ext cx="5168900" cy="29083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0A630-9DD8-4BE6-86FB-739C91BEEEA2}" type="slidenum">
              <a:rPr lang="nl-NL" smtClean="0">
                <a:solidFill>
                  <a:prstClr val="black"/>
                </a:solidFill>
              </a:rPr>
              <a:pPr/>
              <a:t>6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116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3898261" y="8685213"/>
            <a:ext cx="2971800" cy="458787"/>
          </a:xfrm>
        </p:spPr>
        <p:txBody>
          <a:bodyPr/>
          <a:lstStyle/>
          <a:p>
            <a:fld id="{614333C8-B77B-4CE7-A0D9-5D292CB9FA6E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128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3898261" y="8685213"/>
            <a:ext cx="2971800" cy="458787"/>
          </a:xfrm>
        </p:spPr>
        <p:txBody>
          <a:bodyPr/>
          <a:lstStyle/>
          <a:p>
            <a:fld id="{614333C8-B77B-4CE7-A0D9-5D292CB9FA6E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679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3898261" y="8685213"/>
            <a:ext cx="2971800" cy="458787"/>
          </a:xfrm>
        </p:spPr>
        <p:txBody>
          <a:bodyPr/>
          <a:lstStyle/>
          <a:p>
            <a:fld id="{614333C8-B77B-4CE7-A0D9-5D292CB9FA6E}" type="slidenum">
              <a:rPr lang="nl-NL" smtClean="0"/>
              <a:t>9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76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3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7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4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39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4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6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2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1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2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0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1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2A877-82A2-4B3E-BB0B-3B093A0A7ED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4-10-2014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4846-0D17-4320-9918-BEA854F51F5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6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5473" y="308838"/>
            <a:ext cx="117001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Gods wijsheid </a:t>
            </a:r>
          </a:p>
          <a:p>
            <a:pPr algn="ctr"/>
            <a:r>
              <a:rPr lang="nl-NL" sz="5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leidt naar succes</a:t>
            </a:r>
            <a:endParaRPr lang="nl-NL" sz="5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088573" y="4083627"/>
            <a:ext cx="6608618" cy="128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405" y="3152556"/>
            <a:ext cx="6972299" cy="31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23455" y="1028700"/>
            <a:ext cx="109208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15:17</a:t>
            </a:r>
          </a:p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indien Christus niet is opgewekt, dan is uw geloof </a:t>
            </a:r>
            <a:r>
              <a:rPr lang="nl-NL" sz="3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zonder vrucht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dan zijt gij nog in uw zonden.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703091" y="3601844"/>
            <a:ext cx="4761571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ijdel, zonder inhoud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059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Want het woord des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kruises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wel voor hen, die verloren gaan,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</a:t>
            </a:r>
            <a:r>
              <a:rPr lang="nl-NL" sz="3000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dwaasheid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059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Want het woord des </a:t>
            </a:r>
            <a:r>
              <a:rPr lang="nl-NL" sz="3000" dirty="0" err="1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kruises</a:t>
            </a:r>
            <a:r>
              <a:rPr lang="nl-NL" sz="3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wel voor hen, die verloren gaan, </a:t>
            </a:r>
            <a:r>
              <a:rPr lang="nl-NL" sz="30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dwaasheid, </a:t>
            </a:r>
            <a:endParaRPr lang="nl-NL" sz="3000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57199" y="1880850"/>
            <a:ext cx="10848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 ons, die behouden worden, is het een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kracht Gods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85800" y="3584865"/>
            <a:ext cx="10271415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 24: 	(…) 	Christus,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kracht van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en wijsheid 				van God….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1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56478" y="1305342"/>
            <a:ext cx="115972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</a:t>
            </a:r>
          </a:p>
          <a:p>
            <a:pPr lvl="0"/>
            <a:r>
              <a:rPr lang="nl-NL" sz="3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 maar wat wij spreken, is de verborgen wijsheid Gods (…)</a:t>
            </a:r>
          </a:p>
          <a:p>
            <a:pPr lvl="0"/>
            <a:r>
              <a:rPr lang="nl-NL" sz="3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 En geen van de beheersers dezer eeuw heeft van haar geweten, want indien zij van haar geweten hadden, zouden zij de </a:t>
            </a:r>
            <a:r>
              <a:rPr lang="nl-NL" sz="30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Heer </a:t>
            </a:r>
            <a:r>
              <a:rPr lang="nl-NL" sz="3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heerlijkheid niet gekruisigd hebben.</a:t>
            </a:r>
            <a:endParaRPr lang="nl-NL" sz="3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5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199" y="3038334"/>
            <a:ext cx="10591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 staat geschreven: </a:t>
            </a:r>
          </a:p>
        </p:txBody>
      </p:sp>
      <p:sp>
        <p:nvSpPr>
          <p:cNvPr id="2" name="Rechthoek 1"/>
          <p:cNvSpPr/>
          <p:nvPr/>
        </p:nvSpPr>
        <p:spPr>
          <a:xfrm>
            <a:off x="457199" y="1007008"/>
            <a:ext cx="113053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Want het woord des </a:t>
            </a:r>
            <a:r>
              <a:rPr lang="nl-NL" sz="3000" dirty="0" err="1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kruises</a:t>
            </a:r>
            <a:r>
              <a:rPr lang="nl-NL" sz="30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wel voor hen, die verloren gaan, een dwaasheid, </a:t>
            </a:r>
          </a:p>
        </p:txBody>
      </p:sp>
      <p:sp>
        <p:nvSpPr>
          <p:cNvPr id="5" name="Rechthoek 4"/>
          <p:cNvSpPr/>
          <p:nvPr/>
        </p:nvSpPr>
        <p:spPr>
          <a:xfrm>
            <a:off x="457199" y="2022671"/>
            <a:ext cx="10848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 ons, die behouden worden, is het een kracht Gods</a:t>
            </a:r>
          </a:p>
        </p:txBody>
      </p:sp>
    </p:spTree>
    <p:extLst>
      <p:ext uri="{BB962C8B-B14F-4D97-AF65-F5344CB8AC3E}">
        <p14:creationId xmlns:p14="http://schemas.microsoft.com/office/powerpoint/2010/main" val="239930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199" y="3038334"/>
            <a:ext cx="10591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Want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staat geschreven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</p:txBody>
      </p:sp>
      <p:sp>
        <p:nvSpPr>
          <p:cNvPr id="2" name="Rechthoek 1"/>
          <p:cNvSpPr/>
          <p:nvPr/>
        </p:nvSpPr>
        <p:spPr>
          <a:xfrm>
            <a:off x="457199" y="1007008"/>
            <a:ext cx="113053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Want het woord des </a:t>
            </a:r>
            <a:r>
              <a:rPr lang="nl-NL" sz="3000" dirty="0" err="1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kruises</a:t>
            </a:r>
            <a:r>
              <a:rPr lang="nl-NL" sz="3000" dirty="0">
                <a:solidFill>
                  <a:srgbClr val="E7E6E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wel voor hen, die verloren gaan, een dwaasheid, </a:t>
            </a:r>
          </a:p>
        </p:txBody>
      </p:sp>
      <p:sp>
        <p:nvSpPr>
          <p:cNvPr id="5" name="Rechthoek 4"/>
          <p:cNvSpPr/>
          <p:nvPr/>
        </p:nvSpPr>
        <p:spPr>
          <a:xfrm>
            <a:off x="457199" y="2022671"/>
            <a:ext cx="10848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 ons, die behouden worden, is het een kracht Gods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72000" y="4779818"/>
            <a:ext cx="3006436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Jesaja 29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4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0591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Want er staat geschreven: </a:t>
            </a:r>
          </a:p>
        </p:txBody>
      </p:sp>
      <p:sp>
        <p:nvSpPr>
          <p:cNvPr id="5" name="Rechthoek 4"/>
          <p:cNvSpPr/>
          <p:nvPr/>
        </p:nvSpPr>
        <p:spPr>
          <a:xfrm>
            <a:off x="457200" y="1419185"/>
            <a:ext cx="114634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Verderven zal Ik de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wijsheid der wijzen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en het verstand der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verstandigen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zal Ik verdoen.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951141" y="3902927"/>
            <a:ext cx="1761893" cy="16312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?</a:t>
            </a:r>
            <a:endParaRPr lang="nl-NL" sz="10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5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77981" y="581890"/>
            <a:ext cx="11409219" cy="184665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Jesaja 29</a:t>
            </a:r>
            <a:endParaRPr lang="nl-NL" sz="3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 Want de HERE heeft een geest van diepe slaap over u uitgestort en Hij heeft uw ogen, de profeten, toegesloten en uw hoofden, de zieners, omhuld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77981" y="2428549"/>
            <a:ext cx="117140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</a:p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 En de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zeide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Omdat dit volk Mij </a:t>
            </a:r>
            <a:r>
              <a:rPr lang="nl-NL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slechts met woorden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nadert en </a:t>
            </a:r>
            <a:r>
              <a:rPr lang="nl-NL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zijn lippen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eert, terwijl </a:t>
            </a:r>
            <a:r>
              <a:rPr lang="nl-NL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zijn hart verre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Mij houdt, en hun ontzag voor Mij een </a:t>
            </a:r>
            <a:r>
              <a:rPr lang="nl-NL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aangeleerd gebod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mensen is,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77981" y="4675318"/>
            <a:ext cx="115546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 daarom, zie, Ik ga voort wonderlijk met dit volk te handelen, wonderlijk en wonderbaar: </a:t>
            </a:r>
            <a:r>
              <a:rPr lang="nl-NL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wijsheid van zijn wijzen zal tenietgaan en het verstand van zijn </a:t>
            </a:r>
            <a:r>
              <a:rPr lang="nl-NL" sz="2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verstandigen</a:t>
            </a:r>
            <a:r>
              <a:rPr lang="nl-NL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zal schuilgaan.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125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Waar blijft de wijze? Waar de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schriftgeleerde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Waar de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redetwister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 deze tijd?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57200" y="1862594"/>
            <a:ext cx="113572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Heeft God niet de wijsheid der wereld tot dwaasheid gemaakt?</a:t>
            </a:r>
          </a:p>
          <a:p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3222702" y="4014439"/>
            <a:ext cx="6367347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deze ‘wijsheid’ = dwaasheid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4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Want daar de wereld in de wijsheid Gods door haar wijsheid God niet gekend heeft, </a:t>
            </a:r>
          </a:p>
        </p:txBody>
      </p:sp>
    </p:spTree>
    <p:extLst>
      <p:ext uri="{BB962C8B-B14F-4D97-AF65-F5344CB8AC3E}">
        <p14:creationId xmlns:p14="http://schemas.microsoft.com/office/powerpoint/2010/main" val="29304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85" y="613062"/>
            <a:ext cx="2634841" cy="1475511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529935" y="2524991"/>
            <a:ext cx="10983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Succes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 	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goede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afloop, uitkomst of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uitslag</a:t>
            </a:r>
          </a:p>
          <a:p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2.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iets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 goed afloopt</a:t>
            </a:r>
          </a:p>
        </p:txBody>
      </p:sp>
    </p:spTree>
    <p:extLst>
      <p:ext uri="{BB962C8B-B14F-4D97-AF65-F5344CB8AC3E}">
        <p14:creationId xmlns:p14="http://schemas.microsoft.com/office/powerpoint/2010/main" val="29357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Want daar de wereld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wijsheid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Gods)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 haar wijsheid God niet gekend heeft, </a:t>
            </a:r>
          </a:p>
        </p:txBody>
      </p:sp>
    </p:spTree>
    <p:extLst>
      <p:ext uri="{BB962C8B-B14F-4D97-AF65-F5344CB8AC3E}">
        <p14:creationId xmlns:p14="http://schemas.microsoft.com/office/powerpoint/2010/main" val="192348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Want daar de wereld </a:t>
            </a:r>
            <a:r>
              <a:rPr lang="nl-NL" sz="30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 </a:t>
            </a:r>
            <a:r>
              <a:rPr lang="nl-NL" sz="3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wijsheid </a:t>
            </a:r>
            <a:r>
              <a:rPr lang="nl-NL" sz="30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Gods) </a:t>
            </a:r>
            <a:r>
              <a:rPr lang="nl-NL" sz="3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 haar wijsheid God niet gekend heeft, 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57200" y="1862594"/>
            <a:ext cx="11388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heeft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behaagd door de dwaasheid der prediking te redden hen, die geloven.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9" y="4800997"/>
            <a:ext cx="8878655" cy="180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8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Immers, de Joden verlangen tekenen en de Grieken zoeken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wijsheid,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457199" y="2654488"/>
            <a:ext cx="11409217" cy="95410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1:</a:t>
            </a:r>
          </a:p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Want ben ik nu bezig mensen te  overtuigen, of God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7200" y="3608595"/>
            <a:ext cx="11565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zoek ik mensen te behagen? Indien ik nog mensen trachtte te behagen, zou ik geen dienstknecht van Christus zijn. 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57199" y="5085923"/>
            <a:ext cx="114819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 Want ik maak u bekend, broeders, dat het evangelie, hetwelk door mij verkondigd is, niet is naar de mens. </a:t>
            </a:r>
          </a:p>
        </p:txBody>
      </p:sp>
    </p:spTree>
    <p:extLst>
      <p:ext uri="{BB962C8B-B14F-4D97-AF65-F5344CB8AC3E}">
        <p14:creationId xmlns:p14="http://schemas.microsoft.com/office/powerpoint/2010/main" val="399516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Immers, de Joden verlangen tekenen en de Grieken zoeken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wijsheid,</a:t>
            </a:r>
            <a:endParaRPr lang="nl-NL" sz="30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57200" y="1880850"/>
            <a:ext cx="11357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 doch wij prediken een gekruisigde Christus,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 Joden een aanstoot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voor heidenen een dwaasheid,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473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23455" y="1028700"/>
            <a:ext cx="1092084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5:11</a:t>
            </a:r>
          </a:p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mij echter betreft, broeders, indien ik nog de besnijdenis predik, waarom word ik dan nog vervolgd? Dan is immers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aanstotelijke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het kruis van kracht beroofd.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4" y="4939970"/>
            <a:ext cx="10307781" cy="133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4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23455" y="1444337"/>
            <a:ext cx="109208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Kolossenzen</a:t>
            </a:r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1:20</a:t>
            </a:r>
          </a:p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door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Hem, vrede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makend door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bloed </a:t>
            </a:r>
            <a:r>
              <a:rPr lang="nl-NL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Zijns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kruises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l-NL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 dingen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weder met Zich te verzoenen, door Hem, hetzij wat op de aarde, hetzij wat in de hemelen is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5" y="4935140"/>
            <a:ext cx="8790709" cy="129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maar voor hen, die geroepen zijn, Joden zowel als Grieken, (prediken wij) Christus, de kracht Gods en de wijsheid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Gods.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92281" y="3699163"/>
            <a:ext cx="105883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Kolossenzen</a:t>
            </a:r>
            <a:r>
              <a:rPr 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2:3</a:t>
            </a:r>
          </a:p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Christus,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in wie al de schatten der wijsheid en kennis verborgen zijn. </a:t>
            </a:r>
            <a:endParaRPr 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08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maar voor hen, die geroepen zijn, Joden zowel als Grieken, (prediken wij) Christus, de kracht Gods en de wijsheid </a:t>
            </a:r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Gods.</a:t>
            </a:r>
            <a:endParaRPr lang="nl-NL" sz="3000" dirty="0">
              <a:solidFill>
                <a:schemeClr val="bg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57200" y="2324259"/>
            <a:ext cx="11565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 Want het dwaze van God is wijzer dan de mensen en het zwakke van God is sterker dan de mensen.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57200" y="3339922"/>
            <a:ext cx="11565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 Ziet slechts, broeders, wat gij waart, toen gij geroepen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werd: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vele wijzen naar het vlees, niet vele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invloedrijken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niet vele aanzienlijken.</a:t>
            </a:r>
          </a:p>
        </p:txBody>
      </p:sp>
    </p:spTree>
    <p:extLst>
      <p:ext uri="{BB962C8B-B14F-4D97-AF65-F5344CB8AC3E}">
        <p14:creationId xmlns:p14="http://schemas.microsoft.com/office/powerpoint/2010/main" val="124409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Integendeel, wat voor de wereld dwaas is, heeft God uitverkoren om de wijzen te beschamen, en wat voor de wereld zwak is, heeft God uitverkoren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 wat sterk is te beschamen;</a:t>
            </a:r>
          </a:p>
        </p:txBody>
      </p:sp>
    </p:spTree>
    <p:extLst>
      <p:ext uri="{BB962C8B-B14F-4D97-AF65-F5344CB8AC3E}">
        <p14:creationId xmlns:p14="http://schemas.microsoft.com/office/powerpoint/2010/main" val="425385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32507" y="1111828"/>
            <a:ext cx="1171055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Jesaja 45 (SW)</a:t>
            </a:r>
          </a:p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 Bij Mijzelf heb Ik gezworen, uit Mijn mond ging rechtvaardigheid uit. Een woord, en het zal niet terugkeren, want voor Mij zal iedere knie buigen, iedere tong zal zweren.</a:t>
            </a:r>
            <a:endParaRPr 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32506" y="2958487"/>
            <a:ext cx="117105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Ja, in JAHWEH, zo zegt men tot Mij, is rechtvaardigheid en kracht. Tot Hem zal men komen en allen die tegen Hem opgehitst zijn </a:t>
            </a:r>
            <a:r>
              <a:rPr lang="nl-NL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zullen beschaamd worden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32506" y="4343482"/>
            <a:ext cx="11710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 In JAHWEH zullen zij gerechtvaardigd worden en al het zaad van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zal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lofprijzen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3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50716" y="839067"/>
            <a:ext cx="112325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kruis van Christus is alomvattend.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50715" y="1726623"/>
            <a:ext cx="11232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laat niets over aan een macht die buiten Zijn controle ligt.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50715" y="3075844"/>
            <a:ext cx="11232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wegen die God gaat om Zijn doel te bereiken, zijn niet ‘naar de mens’.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50715" y="4425065"/>
            <a:ext cx="11232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Schriftuurlijke begrippen (‘gezonde woorden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’,    2 Tim.1:13</a:t>
            </a:r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worden 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verdraaid en uitgehold om de Schrift aan te passen aan menselijke, vooral godsdienstige, maatstaven.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38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Integendeel, wat voor de wereld dwaas is, heeft God uitverkoren om de wijzen te beschamen, en wat voor de wereld zwak is, heeft God uitverkoren om wat sterk is te beschamen;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7200" y="2785923"/>
            <a:ext cx="11565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en wat voor de wereld onaanzienlijk en veracht is, heeft God uitverkoren, dat, wat niets is, om aan hetgeen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wèl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iets is, zijn kracht te ontnemen,</a:t>
            </a:r>
          </a:p>
        </p:txBody>
      </p:sp>
    </p:spTree>
    <p:extLst>
      <p:ext uri="{BB962C8B-B14F-4D97-AF65-F5344CB8AC3E}">
        <p14:creationId xmlns:p14="http://schemas.microsoft.com/office/powerpoint/2010/main" val="277357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Integendeel, wat voor de wereld dwaas is, heeft God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uitverkoren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om de wijzen te beschamen, en wat voor de wereld zwak is, heeft God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uitverkoren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om wat sterk is te beschamen;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7200" y="2785923"/>
            <a:ext cx="11565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en wat voor de wereld onaanzienlijk en veracht is, heeft God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uitverkoren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dat, wat niets is, om aan hetgeen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wèl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iets is, zijn kracht te ontnemen,</a:t>
            </a:r>
          </a:p>
        </p:txBody>
      </p:sp>
    </p:spTree>
    <p:extLst>
      <p:ext uri="{BB962C8B-B14F-4D97-AF65-F5344CB8AC3E}">
        <p14:creationId xmlns:p14="http://schemas.microsoft.com/office/powerpoint/2010/main" val="57418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77981" y="581890"/>
            <a:ext cx="11409219" cy="184665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12</a:t>
            </a:r>
            <a:endParaRPr lang="nl-NL" sz="3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De HERE nu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zeide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Abram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Ga uit uw land en uit uw maagschap en uit uws vaders huis naar het land, dat Ik u wijzen zal; </a:t>
            </a:r>
            <a:endParaRPr lang="nl-NL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77981" y="2428549"/>
            <a:ext cx="11714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Ik zal u tot een groot volk maken, en u zegenen, en uw naam groot maken, en gij zult tot een zegen zijn.</a:t>
            </a:r>
          </a:p>
        </p:txBody>
      </p:sp>
    </p:spTree>
    <p:extLst>
      <p:ext uri="{BB962C8B-B14F-4D97-AF65-F5344CB8AC3E}">
        <p14:creationId xmlns:p14="http://schemas.microsoft.com/office/powerpoint/2010/main" val="375159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50717" y="861854"/>
            <a:ext cx="115546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12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 zal zegenen wie u zegenen, en wie u vervloekt zal Ik vervloeken, en </a:t>
            </a:r>
            <a:r>
              <a:rPr lang="nl-NL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u zullen alle geslachten des aardbodems gezegend worden. </a:t>
            </a:r>
            <a:endParaRPr lang="nl-NL" u="sng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37" y="4896229"/>
            <a:ext cx="11522364" cy="157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3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57199" y="1195468"/>
            <a:ext cx="115546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 en </a:t>
            </a:r>
            <a:r>
              <a:rPr lang="nl-NL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Ezau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verkiezend voornemen van God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540327" y="426027"/>
            <a:ext cx="399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 9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457196" y="1921451"/>
            <a:ext cx="112117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zegt tot Mozes: “Over wie ik mij ontferm, zal ik mij ontfermen, en jegens wie ik barmhartigheid ben, zal ik barmhartig zijn”.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57195" y="3565034"/>
            <a:ext cx="112117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Farao verwekt, opdat God in Farao Zijn kracht zou tonen en Zijn naam verbreid zou worden over de gehele aarde.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1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40327" y="426027"/>
            <a:ext cx="399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 </a:t>
            </a:r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540321" y="1152267"/>
            <a:ext cx="112117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 </a:t>
            </a:r>
            <a:r>
              <a:rPr lang="nl-NL" sz="3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Israël’s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redding tot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heidenen gekomen, om hen tot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jaloezie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te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wekken (:11)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40320" y="3345957"/>
            <a:ext cx="112117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</a:t>
            </a:r>
            <a:r>
              <a:rPr lang="nl-NL" sz="3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Israël’s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 ‘rijkdom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 de wereld en hun tekort rijkdom voor de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heidenen betekent,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te meer hun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volheid!’ (:12)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540319" y="4995527"/>
            <a:ext cx="112117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Indien </a:t>
            </a:r>
            <a:r>
              <a:rPr lang="nl-NL" sz="3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Israël’s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verwerping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verzoening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wereld is, wat zal hun aanneming anders wezen dan leven uit de doden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(:15)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540321" y="2282095"/>
            <a:ext cx="112117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is altijd een gelovig overblijfsel, ‘naar de verkiezing van de genade’ (:5)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10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5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40327" y="1007327"/>
            <a:ext cx="115546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 Want God heeft hen allen onder ongehoorzaamheid besloten, om Zich over hen allen te ontfermen. </a:t>
            </a:r>
          </a:p>
          <a:p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40327" y="426027"/>
            <a:ext cx="399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 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40327" y="2019514"/>
            <a:ext cx="115546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 O diepte van rijkdom, van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wijsheid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van kennis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Gods 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dirty="0">
              <a:solidFill>
                <a:srgbClr val="00206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40327" y="3243669"/>
            <a:ext cx="100585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 Want UIT Hem en DOOR Hem en TOT Hem zijn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 dingen!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5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15650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Integendeel, wat voor de wereld dwaas is, heeft God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uitverkoren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om de wijzen te beschamen, en wat voor de wereld zwak is, heeft God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uitverkoren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om wat sterk is te beschamen;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7200" y="2785923"/>
            <a:ext cx="11565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en wat voor de wereld onaanzienlijk en veracht is, heeft God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uitverkoren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dat, wat niets is, om aan hetgeen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wèl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iets is, zijn kracht te ontnemen,</a:t>
            </a:r>
          </a:p>
        </p:txBody>
      </p:sp>
    </p:spTree>
    <p:extLst>
      <p:ext uri="{BB962C8B-B14F-4D97-AF65-F5344CB8AC3E}">
        <p14:creationId xmlns:p14="http://schemas.microsoft.com/office/powerpoint/2010/main" val="21622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65187"/>
            <a:ext cx="115650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 opdat geen vlees zou roemen voor God.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7200" y="1419185"/>
            <a:ext cx="11565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Maar uit Hem is het, dat gij in Christus Jezus zijt, die ons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wijsheid van God is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geworden: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rechtvaardigheid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heiliging en verlossing,</a:t>
            </a:r>
          </a:p>
        </p:txBody>
      </p:sp>
    </p:spTree>
    <p:extLst>
      <p:ext uri="{BB962C8B-B14F-4D97-AF65-F5344CB8AC3E}">
        <p14:creationId xmlns:p14="http://schemas.microsoft.com/office/powerpoint/2010/main" val="175642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65187"/>
            <a:ext cx="115650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 opdat geen vlees zou roemen voor God.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7200" y="1419185"/>
            <a:ext cx="11565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Maar uit Hem is het, dat gij in Christus Jezus zijt, die ons van God is geworden: wijsheid, rechtvaardigheid, heiliging en verlossing,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57200" y="2914769"/>
            <a:ext cx="11565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opdat het zij, gelijk geschreven staat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roemt,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roeme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de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92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61209" y="1713291"/>
            <a:ext cx="9331037" cy="3477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Christus, wijsheid van God</a:t>
            </a:r>
          </a:p>
          <a:p>
            <a:pPr algn="ctr"/>
            <a:endParaRPr lang="nl-NL" sz="6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sz="4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 </a:t>
            </a:r>
            <a:r>
              <a:rPr lang="nl-NL" sz="4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4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25052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65187"/>
            <a:ext cx="115650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 opdat </a:t>
            </a:r>
            <a:r>
              <a:rPr lang="nl-NL" sz="30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geen vlees zou roemen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 God.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7200" y="1419185"/>
            <a:ext cx="11565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Maar </a:t>
            </a:r>
            <a:r>
              <a:rPr lang="nl-NL" sz="30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 Hem is het, dat gij in Christus Jezus zijt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die ons van God is geworden: wijsheid, rechtvaardigheid, heiliging en verlossing,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57200" y="2914769"/>
            <a:ext cx="11565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opdat het zij, gelijk geschreven staat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roemt, </a:t>
            </a:r>
            <a:r>
              <a:rPr lang="nl-NL" sz="3000" b="1" u="sng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roeme</a:t>
            </a:r>
            <a:r>
              <a:rPr lang="nl-NL" sz="30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de </a:t>
            </a:r>
            <a:r>
              <a:rPr lang="nl-NL" sz="3000" b="1" u="sng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723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059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Want Christus heeft mij niet gezonden om te dopen, maar om het evangelie te verkondigen,</a:t>
            </a:r>
          </a:p>
        </p:txBody>
      </p:sp>
      <p:sp>
        <p:nvSpPr>
          <p:cNvPr id="7" name="Rechthoek 6"/>
          <p:cNvSpPr/>
          <p:nvPr/>
        </p:nvSpPr>
        <p:spPr>
          <a:xfrm>
            <a:off x="457200" y="1862594"/>
            <a:ext cx="10591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dat niet met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wijsheid van woorden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84757" y="3071638"/>
            <a:ext cx="10994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met ‘schittering van woorden’ (2:1)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784756" y="3612627"/>
            <a:ext cx="1055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in ‘wijsheid van mensen’ (2:5,13)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784756" y="4200741"/>
            <a:ext cx="1055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met de ‘wijsheid van deze wereld’ (1:20)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84755" y="4788855"/>
            <a:ext cx="1055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met de ‘wijsheid van deze </a:t>
            </a:r>
            <a:r>
              <a:rPr lang="nl-NL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aion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(=eeuw) (1:20)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784754" y="5376969"/>
            <a:ext cx="10559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met de ‘wijsheid’ waar ‘Grieken’ naar streven (1:22)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45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6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554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57200" y="846931"/>
            <a:ext cx="1059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Want Christus heeft mij niet gezonden om te dopen, maar om het evangelie te verkondigen,</a:t>
            </a:r>
          </a:p>
        </p:txBody>
      </p:sp>
      <p:sp>
        <p:nvSpPr>
          <p:cNvPr id="7" name="Rechthoek 6"/>
          <p:cNvSpPr/>
          <p:nvPr/>
        </p:nvSpPr>
        <p:spPr>
          <a:xfrm>
            <a:off x="457200" y="2453104"/>
            <a:ext cx="1059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 niet het kruis van Christus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 een holle klank te </a:t>
            </a:r>
            <a:r>
              <a:rPr lang="nl-NL" sz="3000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maken.</a:t>
            </a:r>
            <a:endParaRPr lang="nl-NL" sz="3000" u="sng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4705815" y="4059277"/>
            <a:ext cx="4772721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leeg/ijdel maken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57200" y="1880850"/>
            <a:ext cx="102256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dat niet met wijsheid van woorden,</a:t>
            </a:r>
          </a:p>
        </p:txBody>
      </p:sp>
    </p:spTree>
    <p:extLst>
      <p:ext uri="{BB962C8B-B14F-4D97-AF65-F5344CB8AC3E}">
        <p14:creationId xmlns:p14="http://schemas.microsoft.com/office/powerpoint/2010/main" val="223792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23455" y="1028700"/>
            <a:ext cx="109208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Korinthe</a:t>
            </a:r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2:2</a:t>
            </a:r>
          </a:p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 had mij voorgenomen niets anders onder u te weten dan Jezus Christus, en Die gekruisigd. </a:t>
            </a:r>
          </a:p>
        </p:txBody>
      </p:sp>
    </p:spTree>
    <p:extLst>
      <p:ext uri="{BB962C8B-B14F-4D97-AF65-F5344CB8AC3E}">
        <p14:creationId xmlns:p14="http://schemas.microsoft.com/office/powerpoint/2010/main" val="1276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78850" y="627256"/>
            <a:ext cx="114421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Handelingen 2:36</a:t>
            </a:r>
          </a:p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Dus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moet ook het ganse huis Israëls zeker weten, dat God Hem </a:t>
            </a:r>
            <a:r>
              <a:rPr lang="nl-NL" sz="3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èn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</a:t>
            </a:r>
            <a:r>
              <a:rPr lang="nl-NL" sz="3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Heer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3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èn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Christus gemaakt heeft, deze Jezus, die gij gekruisigd hebt.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182030" y="3389971"/>
            <a:ext cx="5229922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Heer = Bezitter, Eigenaar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78850" y="627256"/>
            <a:ext cx="114421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Handelingen 2:36</a:t>
            </a:r>
          </a:p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Dus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moet ook het ganse huis Israëls zeker weten, dat God Hem </a:t>
            </a:r>
            <a:r>
              <a:rPr lang="nl-NL" sz="3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èn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Heer </a:t>
            </a:r>
            <a:r>
              <a:rPr lang="nl-NL" sz="3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èn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</a:t>
            </a:r>
            <a:r>
              <a:rPr lang="nl-NL" sz="3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Christus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gemaakt heeft, deze Jezus, die gij gekruisigd hebt.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248616" y="3568391"/>
            <a:ext cx="6311590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Christus = Gezalfde, Messias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5588</TotalTime>
  <Words>1730</Words>
  <Application>Microsoft Office PowerPoint</Application>
  <PresentationFormat>Breedbeeld</PresentationFormat>
  <Paragraphs>181</Paragraphs>
  <Slides>40</Slides>
  <Notes>40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Verdana</vt:lpstr>
      <vt:lpstr>Wingdings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G Oudijn</cp:lastModifiedBy>
  <cp:revision>170</cp:revision>
  <dcterms:created xsi:type="dcterms:W3CDTF">2014-08-28T18:01:03Z</dcterms:created>
  <dcterms:modified xsi:type="dcterms:W3CDTF">2014-10-04T18:07:41Z</dcterms:modified>
</cp:coreProperties>
</file>